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71"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E402"/>
    <a:srgbClr val="6B4C38"/>
    <a:srgbClr val="292728"/>
    <a:srgbClr val="51A0EF"/>
    <a:srgbClr val="53A4F5"/>
    <a:srgbClr val="FF0000"/>
    <a:srgbClr val="F6819D"/>
    <a:srgbClr val="A162D0"/>
    <a:srgbClr val="CA5D58"/>
    <a:srgbClr val="F7A83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263" autoAdjust="0"/>
    <p:restoredTop sz="94660"/>
  </p:normalViewPr>
  <p:slideViewPr>
    <p:cSldViewPr snapToGrid="0">
      <p:cViewPr>
        <p:scale>
          <a:sx n="60" d="100"/>
          <a:sy n="60" d="100"/>
        </p:scale>
        <p:origin x="-912"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E8BEF4-C1B4-4694-AD79-BB8AAEB45CB5}"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88464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E8BEF4-C1B4-4694-AD79-BB8AAEB45CB5}"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4047393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E8BEF4-C1B4-4694-AD79-BB8AAEB45CB5}"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1515008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E8BEF4-C1B4-4694-AD79-BB8AAEB45CB5}"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1947123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5E8BEF4-C1B4-4694-AD79-BB8AAEB45CB5}"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403098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E8BEF4-C1B4-4694-AD79-BB8AAEB45CB5}"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1481291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E8BEF4-C1B4-4694-AD79-BB8AAEB45CB5}" type="datetimeFigureOut">
              <a:rPr lang="en-US" smtClean="0"/>
              <a:pPr/>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1454515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E8BEF4-C1B4-4694-AD79-BB8AAEB45CB5}" type="datetimeFigureOut">
              <a:rPr lang="en-US" smtClean="0"/>
              <a:pPr/>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80698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8BEF4-C1B4-4694-AD79-BB8AAEB45CB5}"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69160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5E8BEF4-C1B4-4694-AD79-BB8AAEB45CB5}"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3517717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5E8BEF4-C1B4-4694-AD79-BB8AAEB45CB5}"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1663335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8BEF4-C1B4-4694-AD79-BB8AAEB45CB5}" type="datetimeFigureOut">
              <a:rPr lang="en-US" smtClean="0"/>
              <a:pPr/>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A938A-0EC4-474D-9505-6499FFCB0E9E}" type="slidenum">
              <a:rPr lang="en-US" smtClean="0"/>
              <a:pPr/>
              <a:t>‹#›</a:t>
            </a:fld>
            <a:endParaRPr lang="en-US"/>
          </a:p>
        </p:txBody>
      </p:sp>
    </p:spTree>
    <p:extLst>
      <p:ext uri="{BB962C8B-B14F-4D97-AF65-F5344CB8AC3E}">
        <p14:creationId xmlns:p14="http://schemas.microsoft.com/office/powerpoint/2010/main" xmlns="" val="1279794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58.jpe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 Id="rId9"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 Id="rId9" Type="http://schemas.openxmlformats.org/officeDocument/2006/relationships/image" Target="../media/image84.jpeg"/></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8.png"/><Relationship Id="rId7" Type="http://schemas.openxmlformats.org/officeDocument/2006/relationships/image" Target="../media/image86.pn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79.jpeg"/><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TextBox 2"/>
          <p:cNvSpPr txBox="1"/>
          <p:nvPr/>
        </p:nvSpPr>
        <p:spPr>
          <a:xfrm>
            <a:off x="891628" y="5204691"/>
            <a:ext cx="4042979" cy="707886"/>
          </a:xfrm>
          <a:prstGeom prst="rect">
            <a:avLst/>
          </a:prstGeom>
          <a:solidFill>
            <a:schemeClr val="bg1"/>
          </a:solidFill>
          <a:ln>
            <a:solidFill>
              <a:srgbClr val="FC7699"/>
            </a:solidFill>
          </a:ln>
        </p:spPr>
        <p:txBody>
          <a:bodyPr wrap="square" rtlCol="0">
            <a:spAutoFit/>
          </a:bodyPr>
          <a:lstStyle/>
          <a:p>
            <a:r>
              <a:rPr lang="en-US" sz="4000" b="1" dirty="0" smtClean="0">
                <a:solidFill>
                  <a:srgbClr val="FC7699"/>
                </a:solidFill>
              </a:rPr>
              <a:t>Project</a:t>
            </a:r>
            <a:r>
              <a:rPr lang="en-US" sz="4000" b="1" dirty="0" smtClean="0">
                <a:solidFill>
                  <a:srgbClr val="924531"/>
                </a:solidFill>
              </a:rPr>
              <a:t>:</a:t>
            </a:r>
            <a:r>
              <a:rPr lang="en-US" sz="4000" b="1" dirty="0" smtClean="0"/>
              <a:t> </a:t>
            </a:r>
            <a:r>
              <a:rPr lang="en-US" sz="4000" b="1" dirty="0" smtClean="0">
                <a:solidFill>
                  <a:srgbClr val="AD5A45"/>
                </a:solidFill>
              </a:rPr>
              <a:t>Ice Cream</a:t>
            </a:r>
            <a:endParaRPr lang="en-US" sz="4000" b="1" dirty="0">
              <a:solidFill>
                <a:srgbClr val="AD5A45"/>
              </a:solidFill>
            </a:endParaRPr>
          </a:p>
        </p:txBody>
      </p:sp>
    </p:spTree>
    <p:extLst>
      <p:ext uri="{BB962C8B-B14F-4D97-AF65-F5344CB8AC3E}">
        <p14:creationId xmlns:p14="http://schemas.microsoft.com/office/powerpoint/2010/main" xmlns="" val="1379774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50275"/>
            <a:ext cx="4921632" cy="461665"/>
          </a:xfrm>
          <a:prstGeom prst="rect">
            <a:avLst/>
          </a:prstGeom>
          <a:solidFill>
            <a:srgbClr val="DB93FF"/>
          </a:solidFill>
        </p:spPr>
        <p:txBody>
          <a:bodyPr wrap="square">
            <a:spAutoFit/>
          </a:bodyPr>
          <a:lstStyle/>
          <a:p>
            <a:r>
              <a:rPr lang="en-US" sz="2400" b="1" dirty="0" smtClean="0">
                <a:solidFill>
                  <a:schemeClr val="bg1"/>
                </a:solidFill>
              </a:rPr>
              <a:t>3) Booking Order System:</a:t>
            </a:r>
            <a:endParaRPr lang="en-US" sz="2400" b="1" dirty="0">
              <a:solidFill>
                <a:schemeClr val="bg1"/>
              </a:solidFill>
            </a:endParaRPr>
          </a:p>
        </p:txBody>
      </p:sp>
      <p:sp>
        <p:nvSpPr>
          <p:cNvPr id="4" name="Rectangle 3"/>
          <p:cNvSpPr/>
          <p:nvPr/>
        </p:nvSpPr>
        <p:spPr>
          <a:xfrm>
            <a:off x="180720" y="735401"/>
            <a:ext cx="11642472" cy="1107996"/>
          </a:xfrm>
          <a:prstGeom prst="rect">
            <a:avLst/>
          </a:prstGeom>
        </p:spPr>
        <p:txBody>
          <a:bodyPr wrap="square">
            <a:spAutoFit/>
          </a:bodyPr>
          <a:lstStyle/>
          <a:p>
            <a:r>
              <a:rPr lang="en-US" sz="2200" dirty="0" smtClean="0">
                <a:solidFill>
                  <a:srgbClr val="CC66FF"/>
                </a:solidFill>
              </a:rPr>
              <a:t>3.1 </a:t>
            </a:r>
            <a:r>
              <a:rPr lang="en-US" sz="2200" dirty="0">
                <a:solidFill>
                  <a:srgbClr val="CC66FF"/>
                </a:solidFill>
              </a:rPr>
              <a:t>Design an online order page for books with images, descriptions, and prices</a:t>
            </a:r>
            <a:r>
              <a:rPr lang="en-US" sz="2200" dirty="0" smtClean="0">
                <a:solidFill>
                  <a:srgbClr val="CC66FF"/>
                </a:solidFill>
              </a:rPr>
              <a:t>.</a:t>
            </a:r>
          </a:p>
          <a:p>
            <a:r>
              <a:rPr lang="en-US" sz="2200" dirty="0">
                <a:solidFill>
                  <a:srgbClr val="CC66FF"/>
                </a:solidFill>
              </a:rPr>
              <a:t> 3.2 Collect user details like name, email, contact, address, and payment information securely</a:t>
            </a:r>
            <a:r>
              <a:rPr lang="en-US" sz="2200" dirty="0" smtClean="0">
                <a:solidFill>
                  <a:srgbClr val="CC66FF"/>
                </a:solidFill>
              </a:rPr>
              <a:t>.</a:t>
            </a:r>
          </a:p>
          <a:p>
            <a:r>
              <a:rPr lang="en-US" sz="2200" dirty="0" smtClean="0">
                <a:solidFill>
                  <a:srgbClr val="CC66FF"/>
                </a:solidFill>
              </a:rPr>
              <a:t>3.3 </a:t>
            </a:r>
            <a:r>
              <a:rPr lang="en-US" sz="2200" dirty="0">
                <a:solidFill>
                  <a:srgbClr val="CC66FF"/>
                </a:solidFill>
              </a:rPr>
              <a:t>Display a confirmation message after a successful transaction.</a:t>
            </a:r>
          </a:p>
        </p:txBody>
      </p:sp>
      <p:pic>
        <p:nvPicPr>
          <p:cNvPr id="5" name="Picture 4"/>
          <p:cNvPicPr>
            <a:picLocks noChangeAspect="1"/>
          </p:cNvPicPr>
          <p:nvPr/>
        </p:nvPicPr>
        <p:blipFill>
          <a:blip r:embed="rId2" cstate="print"/>
          <a:stretch>
            <a:fillRect/>
          </a:stretch>
        </p:blipFill>
        <p:spPr>
          <a:xfrm>
            <a:off x="222744" y="1843397"/>
            <a:ext cx="4188939" cy="2143478"/>
          </a:xfrm>
          <a:prstGeom prst="rect">
            <a:avLst/>
          </a:prstGeom>
          <a:ln>
            <a:solidFill>
              <a:srgbClr val="F6819D"/>
            </a:solidFill>
          </a:ln>
        </p:spPr>
      </p:pic>
      <p:sp>
        <p:nvSpPr>
          <p:cNvPr id="6" name="TextBox 5"/>
          <p:cNvSpPr txBox="1"/>
          <p:nvPr/>
        </p:nvSpPr>
        <p:spPr>
          <a:xfrm>
            <a:off x="1692756" y="3986875"/>
            <a:ext cx="1499616" cy="369332"/>
          </a:xfrm>
          <a:prstGeom prst="rect">
            <a:avLst/>
          </a:prstGeom>
          <a:noFill/>
          <a:ln>
            <a:noFill/>
          </a:ln>
        </p:spPr>
        <p:txBody>
          <a:bodyPr wrap="square" rtlCol="0">
            <a:spAutoFit/>
          </a:bodyPr>
          <a:lstStyle/>
          <a:p>
            <a:r>
              <a:rPr lang="en-US" b="1" dirty="0" smtClean="0">
                <a:solidFill>
                  <a:srgbClr val="F6819D"/>
                </a:solidFill>
              </a:rPr>
              <a:t>Books Page</a:t>
            </a:r>
            <a:endParaRPr lang="en-US" b="1" dirty="0">
              <a:solidFill>
                <a:srgbClr val="F6819D"/>
              </a:solidFill>
            </a:endParaRPr>
          </a:p>
        </p:txBody>
      </p:sp>
      <p:pic>
        <p:nvPicPr>
          <p:cNvPr id="8" name="Picture 7"/>
          <p:cNvPicPr>
            <a:picLocks noChangeAspect="1"/>
          </p:cNvPicPr>
          <p:nvPr/>
        </p:nvPicPr>
        <p:blipFill>
          <a:blip r:embed="rId3" cstate="print"/>
          <a:stretch>
            <a:fillRect/>
          </a:stretch>
        </p:blipFill>
        <p:spPr>
          <a:xfrm>
            <a:off x="4572736" y="1861573"/>
            <a:ext cx="3520439" cy="2143478"/>
          </a:xfrm>
          <a:prstGeom prst="rect">
            <a:avLst/>
          </a:prstGeom>
          <a:ln>
            <a:solidFill>
              <a:srgbClr val="F6819D"/>
            </a:solidFill>
          </a:ln>
        </p:spPr>
      </p:pic>
      <p:sp>
        <p:nvSpPr>
          <p:cNvPr id="9" name="TextBox 8"/>
          <p:cNvSpPr txBox="1"/>
          <p:nvPr/>
        </p:nvSpPr>
        <p:spPr>
          <a:xfrm>
            <a:off x="5424327" y="3986875"/>
            <a:ext cx="1817256" cy="369332"/>
          </a:xfrm>
          <a:prstGeom prst="rect">
            <a:avLst/>
          </a:prstGeom>
          <a:noFill/>
          <a:ln>
            <a:noFill/>
          </a:ln>
        </p:spPr>
        <p:txBody>
          <a:bodyPr wrap="square" rtlCol="0">
            <a:spAutoFit/>
          </a:bodyPr>
          <a:lstStyle/>
          <a:p>
            <a:r>
              <a:rPr lang="en-US" b="1" dirty="0" smtClean="0">
                <a:solidFill>
                  <a:srgbClr val="F6819D"/>
                </a:solidFill>
              </a:rPr>
              <a:t>Book Detail Page</a:t>
            </a:r>
            <a:endParaRPr lang="en-US" b="1" dirty="0">
              <a:solidFill>
                <a:srgbClr val="F6819D"/>
              </a:solidFill>
            </a:endParaRPr>
          </a:p>
        </p:txBody>
      </p:sp>
      <p:pic>
        <p:nvPicPr>
          <p:cNvPr id="10" name="Picture 9"/>
          <p:cNvPicPr>
            <a:picLocks noChangeAspect="1"/>
          </p:cNvPicPr>
          <p:nvPr/>
        </p:nvPicPr>
        <p:blipFill>
          <a:blip r:embed="rId4" cstate="print"/>
          <a:stretch>
            <a:fillRect/>
          </a:stretch>
        </p:blipFill>
        <p:spPr>
          <a:xfrm>
            <a:off x="8254228" y="1843397"/>
            <a:ext cx="3819677" cy="2143478"/>
          </a:xfrm>
          <a:prstGeom prst="rect">
            <a:avLst/>
          </a:prstGeom>
          <a:ln>
            <a:solidFill>
              <a:srgbClr val="F6819D"/>
            </a:solidFill>
          </a:ln>
        </p:spPr>
      </p:pic>
      <p:sp>
        <p:nvSpPr>
          <p:cNvPr id="11" name="TextBox 10"/>
          <p:cNvSpPr txBox="1"/>
          <p:nvPr/>
        </p:nvSpPr>
        <p:spPr>
          <a:xfrm>
            <a:off x="8944766" y="3986875"/>
            <a:ext cx="2252302" cy="369332"/>
          </a:xfrm>
          <a:prstGeom prst="rect">
            <a:avLst/>
          </a:prstGeom>
          <a:noFill/>
          <a:ln>
            <a:noFill/>
          </a:ln>
        </p:spPr>
        <p:txBody>
          <a:bodyPr wrap="square" rtlCol="0">
            <a:spAutoFit/>
          </a:bodyPr>
          <a:lstStyle/>
          <a:p>
            <a:r>
              <a:rPr lang="en-US" b="1" dirty="0" smtClean="0">
                <a:solidFill>
                  <a:srgbClr val="F6819D"/>
                </a:solidFill>
              </a:rPr>
              <a:t>Book Checkout Page</a:t>
            </a:r>
            <a:endParaRPr lang="en-US" b="1" dirty="0">
              <a:solidFill>
                <a:srgbClr val="F6819D"/>
              </a:solidFill>
            </a:endParaRPr>
          </a:p>
        </p:txBody>
      </p:sp>
      <p:pic>
        <p:nvPicPr>
          <p:cNvPr id="12" name="Picture 11"/>
          <p:cNvPicPr>
            <a:picLocks noChangeAspect="1"/>
          </p:cNvPicPr>
          <p:nvPr/>
        </p:nvPicPr>
        <p:blipFill>
          <a:blip r:embed="rId5" cstate="print"/>
          <a:stretch>
            <a:fillRect/>
          </a:stretch>
        </p:blipFill>
        <p:spPr>
          <a:xfrm>
            <a:off x="222743" y="4374383"/>
            <a:ext cx="4188939" cy="2125302"/>
          </a:xfrm>
          <a:prstGeom prst="rect">
            <a:avLst/>
          </a:prstGeom>
          <a:ln>
            <a:solidFill>
              <a:srgbClr val="F6819D"/>
            </a:solidFill>
          </a:ln>
        </p:spPr>
      </p:pic>
      <p:sp>
        <p:nvSpPr>
          <p:cNvPr id="13" name="TextBox 12"/>
          <p:cNvSpPr txBox="1"/>
          <p:nvPr/>
        </p:nvSpPr>
        <p:spPr>
          <a:xfrm>
            <a:off x="1316413" y="6488668"/>
            <a:ext cx="2252302" cy="369332"/>
          </a:xfrm>
          <a:prstGeom prst="rect">
            <a:avLst/>
          </a:prstGeom>
          <a:noFill/>
          <a:ln>
            <a:noFill/>
          </a:ln>
        </p:spPr>
        <p:txBody>
          <a:bodyPr wrap="square" rtlCol="0">
            <a:spAutoFit/>
          </a:bodyPr>
          <a:lstStyle/>
          <a:p>
            <a:r>
              <a:rPr lang="en-US" b="1" dirty="0" smtClean="0">
                <a:solidFill>
                  <a:srgbClr val="F6819D"/>
                </a:solidFill>
              </a:rPr>
              <a:t>Book Checkout Page</a:t>
            </a:r>
            <a:endParaRPr lang="en-US" b="1" dirty="0">
              <a:solidFill>
                <a:srgbClr val="F6819D"/>
              </a:solidFill>
            </a:endParaRPr>
          </a:p>
        </p:txBody>
      </p:sp>
      <p:pic>
        <p:nvPicPr>
          <p:cNvPr id="14" name="Picture 13"/>
          <p:cNvPicPr>
            <a:picLocks noChangeAspect="1"/>
          </p:cNvPicPr>
          <p:nvPr/>
        </p:nvPicPr>
        <p:blipFill rotWithShape="1">
          <a:blip r:embed="rId6"/>
          <a:srcRect b="23205"/>
          <a:stretch/>
        </p:blipFill>
        <p:spPr>
          <a:xfrm>
            <a:off x="4572735" y="4344379"/>
            <a:ext cx="7501169" cy="2144289"/>
          </a:xfrm>
          <a:prstGeom prst="rect">
            <a:avLst/>
          </a:prstGeom>
          <a:ln>
            <a:solidFill>
              <a:srgbClr val="F6819D"/>
            </a:solidFill>
          </a:ln>
        </p:spPr>
      </p:pic>
      <p:sp>
        <p:nvSpPr>
          <p:cNvPr id="15" name="TextBox 14"/>
          <p:cNvSpPr txBox="1"/>
          <p:nvPr/>
        </p:nvSpPr>
        <p:spPr>
          <a:xfrm>
            <a:off x="6332955" y="6473380"/>
            <a:ext cx="4508457" cy="369332"/>
          </a:xfrm>
          <a:prstGeom prst="rect">
            <a:avLst/>
          </a:prstGeom>
          <a:noFill/>
          <a:ln>
            <a:noFill/>
          </a:ln>
        </p:spPr>
        <p:txBody>
          <a:bodyPr wrap="square" rtlCol="0">
            <a:spAutoFit/>
          </a:bodyPr>
          <a:lstStyle/>
          <a:p>
            <a:r>
              <a:rPr lang="en-US" b="1" dirty="0" smtClean="0">
                <a:solidFill>
                  <a:srgbClr val="F6819D"/>
                </a:solidFill>
              </a:rPr>
              <a:t>Toaster Popup on placing order successfully</a:t>
            </a:r>
            <a:endParaRPr lang="en-US" b="1" dirty="0">
              <a:solidFill>
                <a:srgbClr val="F6819D"/>
              </a:solidFill>
            </a:endParaRPr>
          </a:p>
        </p:txBody>
      </p:sp>
      <p:sp>
        <p:nvSpPr>
          <p:cNvPr id="16" name="TextBox 15"/>
          <p:cNvSpPr txBox="1"/>
          <p:nvPr/>
        </p:nvSpPr>
        <p:spPr>
          <a:xfrm>
            <a:off x="10965843" y="4056175"/>
            <a:ext cx="1082816" cy="215444"/>
          </a:xfrm>
          <a:prstGeom prst="rect">
            <a:avLst/>
          </a:prstGeom>
          <a:noFill/>
        </p:spPr>
        <p:txBody>
          <a:bodyPr wrap="square" rtlCol="0">
            <a:spAutoFit/>
          </a:bodyPr>
          <a:lstStyle/>
          <a:p>
            <a:r>
              <a:rPr lang="en-US" sz="800" dirty="0" smtClean="0"/>
              <a:t>For registered user</a:t>
            </a:r>
            <a:endParaRPr lang="en-US" sz="800" dirty="0"/>
          </a:p>
        </p:txBody>
      </p:sp>
      <p:sp>
        <p:nvSpPr>
          <p:cNvPr id="17" name="TextBox 16"/>
          <p:cNvSpPr txBox="1"/>
          <p:nvPr/>
        </p:nvSpPr>
        <p:spPr>
          <a:xfrm>
            <a:off x="3333695" y="6580264"/>
            <a:ext cx="1082816" cy="215444"/>
          </a:xfrm>
          <a:prstGeom prst="rect">
            <a:avLst/>
          </a:prstGeom>
          <a:noFill/>
        </p:spPr>
        <p:txBody>
          <a:bodyPr wrap="square" rtlCol="0">
            <a:spAutoFit/>
          </a:bodyPr>
          <a:lstStyle/>
          <a:p>
            <a:r>
              <a:rPr lang="en-US" sz="800" dirty="0" smtClean="0"/>
              <a:t>For unregistered user</a:t>
            </a:r>
            <a:endParaRPr lang="en-US" sz="800" dirty="0"/>
          </a:p>
        </p:txBody>
      </p:sp>
    </p:spTree>
    <p:extLst>
      <p:ext uri="{BB962C8B-B14F-4D97-AF65-F5344CB8AC3E}">
        <p14:creationId xmlns:p14="http://schemas.microsoft.com/office/powerpoint/2010/main" xmlns="" val="1898824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50275"/>
            <a:ext cx="4921632" cy="461665"/>
          </a:xfrm>
          <a:prstGeom prst="rect">
            <a:avLst/>
          </a:prstGeom>
          <a:solidFill>
            <a:srgbClr val="DB93FF"/>
          </a:solidFill>
        </p:spPr>
        <p:txBody>
          <a:bodyPr wrap="square">
            <a:spAutoFit/>
          </a:bodyPr>
          <a:lstStyle/>
          <a:p>
            <a:r>
              <a:rPr lang="en-US" sz="2400" b="1" dirty="0">
                <a:solidFill>
                  <a:schemeClr val="bg1"/>
                </a:solidFill>
              </a:rPr>
              <a:t>4</a:t>
            </a:r>
            <a:r>
              <a:rPr lang="en-US" sz="2400" b="1" dirty="0" smtClean="0">
                <a:solidFill>
                  <a:schemeClr val="bg1"/>
                </a:solidFill>
              </a:rPr>
              <a:t>) Feedback Form:</a:t>
            </a:r>
            <a:endParaRPr lang="en-US" sz="2400" b="1" dirty="0">
              <a:solidFill>
                <a:schemeClr val="bg1"/>
              </a:solidFill>
            </a:endParaRPr>
          </a:p>
        </p:txBody>
      </p:sp>
      <p:sp>
        <p:nvSpPr>
          <p:cNvPr id="3" name="Rectangle 2"/>
          <p:cNvSpPr/>
          <p:nvPr/>
        </p:nvSpPr>
        <p:spPr>
          <a:xfrm>
            <a:off x="180720" y="735401"/>
            <a:ext cx="11642472" cy="1107996"/>
          </a:xfrm>
          <a:prstGeom prst="rect">
            <a:avLst/>
          </a:prstGeom>
        </p:spPr>
        <p:txBody>
          <a:bodyPr wrap="square">
            <a:spAutoFit/>
          </a:bodyPr>
          <a:lstStyle/>
          <a:p>
            <a:r>
              <a:rPr lang="en-US" sz="2200" dirty="0" smtClean="0">
                <a:solidFill>
                  <a:srgbClr val="CC66FF"/>
                </a:solidFill>
              </a:rPr>
              <a:t>4.1 </a:t>
            </a:r>
            <a:r>
              <a:rPr lang="en-US" sz="2200" dirty="0">
                <a:solidFill>
                  <a:srgbClr val="CC66FF"/>
                </a:solidFill>
              </a:rPr>
              <a:t>Create a feedback form for both registered and unregistered users.</a:t>
            </a:r>
          </a:p>
          <a:p>
            <a:r>
              <a:rPr lang="en-US" sz="2200" dirty="0" smtClean="0">
                <a:solidFill>
                  <a:srgbClr val="CC66FF"/>
                </a:solidFill>
              </a:rPr>
              <a:t>4.2 </a:t>
            </a:r>
            <a:r>
              <a:rPr lang="en-US" sz="2200" dirty="0">
                <a:solidFill>
                  <a:srgbClr val="CC66FF"/>
                </a:solidFill>
              </a:rPr>
              <a:t>Ensure the form collects valuable feedback and suggestions.</a:t>
            </a:r>
          </a:p>
          <a:p>
            <a:r>
              <a:rPr lang="en-US" sz="2200" dirty="0" smtClean="0">
                <a:solidFill>
                  <a:srgbClr val="CC66FF"/>
                </a:solidFill>
              </a:rPr>
              <a:t>4.3 </a:t>
            </a:r>
            <a:r>
              <a:rPr lang="en-US" sz="2200" dirty="0">
                <a:solidFill>
                  <a:srgbClr val="CC66FF"/>
                </a:solidFill>
              </a:rPr>
              <a:t>Implement a system to store and view feedback data.</a:t>
            </a:r>
          </a:p>
        </p:txBody>
      </p:sp>
      <p:pic>
        <p:nvPicPr>
          <p:cNvPr id="4" name="Picture 3"/>
          <p:cNvPicPr>
            <a:picLocks noChangeAspect="1"/>
          </p:cNvPicPr>
          <p:nvPr/>
        </p:nvPicPr>
        <p:blipFill>
          <a:blip r:embed="rId2"/>
          <a:stretch>
            <a:fillRect/>
          </a:stretch>
        </p:blipFill>
        <p:spPr>
          <a:xfrm>
            <a:off x="625792" y="1902053"/>
            <a:ext cx="4823397" cy="1942219"/>
          </a:xfrm>
          <a:prstGeom prst="rect">
            <a:avLst/>
          </a:prstGeom>
          <a:ln>
            <a:solidFill>
              <a:srgbClr val="F6819D"/>
            </a:solidFill>
          </a:ln>
        </p:spPr>
      </p:pic>
      <p:sp>
        <p:nvSpPr>
          <p:cNvPr id="5" name="TextBox 4"/>
          <p:cNvSpPr txBox="1"/>
          <p:nvPr/>
        </p:nvSpPr>
        <p:spPr>
          <a:xfrm>
            <a:off x="1503617" y="3813048"/>
            <a:ext cx="1651063" cy="369332"/>
          </a:xfrm>
          <a:prstGeom prst="rect">
            <a:avLst/>
          </a:prstGeom>
          <a:noFill/>
          <a:ln>
            <a:noFill/>
          </a:ln>
        </p:spPr>
        <p:txBody>
          <a:bodyPr wrap="square" rtlCol="0">
            <a:spAutoFit/>
          </a:bodyPr>
          <a:lstStyle/>
          <a:p>
            <a:r>
              <a:rPr lang="en-US" b="1" dirty="0" smtClean="0">
                <a:solidFill>
                  <a:srgbClr val="F6819D"/>
                </a:solidFill>
              </a:rPr>
              <a:t>Feedback Form</a:t>
            </a:r>
            <a:endParaRPr lang="en-US" b="1" dirty="0">
              <a:solidFill>
                <a:srgbClr val="F6819D"/>
              </a:solidFill>
            </a:endParaRPr>
          </a:p>
        </p:txBody>
      </p:sp>
      <p:sp>
        <p:nvSpPr>
          <p:cNvPr id="6" name="TextBox 5"/>
          <p:cNvSpPr txBox="1"/>
          <p:nvPr/>
        </p:nvSpPr>
        <p:spPr>
          <a:xfrm>
            <a:off x="3007296" y="3902928"/>
            <a:ext cx="1082816" cy="215444"/>
          </a:xfrm>
          <a:prstGeom prst="rect">
            <a:avLst/>
          </a:prstGeom>
          <a:noFill/>
        </p:spPr>
        <p:txBody>
          <a:bodyPr wrap="square" rtlCol="0">
            <a:spAutoFit/>
          </a:bodyPr>
          <a:lstStyle/>
          <a:p>
            <a:r>
              <a:rPr lang="en-US" sz="800" dirty="0" smtClean="0"/>
              <a:t>For registered user</a:t>
            </a:r>
            <a:endParaRPr lang="en-US" sz="800" dirty="0"/>
          </a:p>
        </p:txBody>
      </p:sp>
      <p:pic>
        <p:nvPicPr>
          <p:cNvPr id="7" name="Picture 6"/>
          <p:cNvPicPr>
            <a:picLocks noChangeAspect="1"/>
          </p:cNvPicPr>
          <p:nvPr/>
        </p:nvPicPr>
        <p:blipFill>
          <a:blip r:embed="rId3"/>
          <a:stretch>
            <a:fillRect/>
          </a:stretch>
        </p:blipFill>
        <p:spPr>
          <a:xfrm>
            <a:off x="6634033" y="1905212"/>
            <a:ext cx="4823397" cy="1942219"/>
          </a:xfrm>
          <a:prstGeom prst="rect">
            <a:avLst/>
          </a:prstGeom>
          <a:ln>
            <a:solidFill>
              <a:srgbClr val="F6819D"/>
            </a:solidFill>
          </a:ln>
        </p:spPr>
      </p:pic>
      <p:sp>
        <p:nvSpPr>
          <p:cNvPr id="8" name="TextBox 7"/>
          <p:cNvSpPr txBox="1"/>
          <p:nvPr/>
        </p:nvSpPr>
        <p:spPr>
          <a:xfrm>
            <a:off x="7652764" y="3794758"/>
            <a:ext cx="1651063" cy="369332"/>
          </a:xfrm>
          <a:prstGeom prst="rect">
            <a:avLst/>
          </a:prstGeom>
          <a:noFill/>
          <a:ln>
            <a:noFill/>
          </a:ln>
        </p:spPr>
        <p:txBody>
          <a:bodyPr wrap="square" rtlCol="0">
            <a:spAutoFit/>
          </a:bodyPr>
          <a:lstStyle/>
          <a:p>
            <a:r>
              <a:rPr lang="en-US" b="1" dirty="0" smtClean="0">
                <a:solidFill>
                  <a:srgbClr val="F6819D"/>
                </a:solidFill>
              </a:rPr>
              <a:t>Feedback Form</a:t>
            </a:r>
            <a:endParaRPr lang="en-US" b="1" dirty="0">
              <a:solidFill>
                <a:srgbClr val="F6819D"/>
              </a:solidFill>
            </a:endParaRPr>
          </a:p>
        </p:txBody>
      </p:sp>
      <p:sp>
        <p:nvSpPr>
          <p:cNvPr id="9" name="TextBox 8"/>
          <p:cNvSpPr txBox="1"/>
          <p:nvPr/>
        </p:nvSpPr>
        <p:spPr>
          <a:xfrm>
            <a:off x="9156443" y="3884638"/>
            <a:ext cx="1082816" cy="215444"/>
          </a:xfrm>
          <a:prstGeom prst="rect">
            <a:avLst/>
          </a:prstGeom>
          <a:noFill/>
        </p:spPr>
        <p:txBody>
          <a:bodyPr wrap="square" rtlCol="0">
            <a:spAutoFit/>
          </a:bodyPr>
          <a:lstStyle/>
          <a:p>
            <a:r>
              <a:rPr lang="en-US" sz="800" dirty="0" smtClean="0"/>
              <a:t>For unregistered user</a:t>
            </a:r>
            <a:endParaRPr lang="en-US" sz="800" dirty="0"/>
          </a:p>
        </p:txBody>
      </p:sp>
      <p:pic>
        <p:nvPicPr>
          <p:cNvPr id="10" name="Picture 9"/>
          <p:cNvPicPr>
            <a:picLocks noChangeAspect="1"/>
          </p:cNvPicPr>
          <p:nvPr/>
        </p:nvPicPr>
        <p:blipFill>
          <a:blip r:embed="rId4"/>
          <a:stretch>
            <a:fillRect/>
          </a:stretch>
        </p:blipFill>
        <p:spPr>
          <a:xfrm>
            <a:off x="625792" y="4241036"/>
            <a:ext cx="10831639" cy="2110601"/>
          </a:xfrm>
          <a:prstGeom prst="rect">
            <a:avLst/>
          </a:prstGeom>
          <a:ln>
            <a:solidFill>
              <a:srgbClr val="F6819D"/>
            </a:solidFill>
          </a:ln>
        </p:spPr>
      </p:pic>
      <p:sp>
        <p:nvSpPr>
          <p:cNvPr id="11" name="TextBox 10"/>
          <p:cNvSpPr txBox="1"/>
          <p:nvPr/>
        </p:nvSpPr>
        <p:spPr>
          <a:xfrm>
            <a:off x="347473" y="6385389"/>
            <a:ext cx="11844527" cy="369332"/>
          </a:xfrm>
          <a:prstGeom prst="rect">
            <a:avLst/>
          </a:prstGeom>
          <a:noFill/>
          <a:ln>
            <a:noFill/>
          </a:ln>
        </p:spPr>
        <p:txBody>
          <a:bodyPr wrap="square" rtlCol="0">
            <a:spAutoFit/>
          </a:bodyPr>
          <a:lstStyle/>
          <a:p>
            <a:r>
              <a:rPr lang="en-US" b="1" dirty="0" smtClean="0">
                <a:solidFill>
                  <a:srgbClr val="F6819D"/>
                </a:solidFill>
              </a:rPr>
              <a:t>After user submits feedback the feedback stores in database and all users feedbacks are displayed to admin in admin panel</a:t>
            </a:r>
            <a:endParaRPr lang="en-US" b="1" dirty="0">
              <a:solidFill>
                <a:srgbClr val="F6819D"/>
              </a:solidFill>
            </a:endParaRPr>
          </a:p>
        </p:txBody>
      </p:sp>
    </p:spTree>
    <p:extLst>
      <p:ext uri="{BB962C8B-B14F-4D97-AF65-F5344CB8AC3E}">
        <p14:creationId xmlns:p14="http://schemas.microsoft.com/office/powerpoint/2010/main" xmlns="" val="918455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50275"/>
            <a:ext cx="1794384" cy="461665"/>
          </a:xfrm>
          <a:prstGeom prst="rect">
            <a:avLst/>
          </a:prstGeom>
          <a:solidFill>
            <a:srgbClr val="DB93FF"/>
          </a:solidFill>
        </p:spPr>
        <p:txBody>
          <a:bodyPr wrap="square">
            <a:spAutoFit/>
          </a:bodyPr>
          <a:lstStyle/>
          <a:p>
            <a:r>
              <a:rPr lang="en-US" sz="2400" b="1" dirty="0" smtClean="0">
                <a:solidFill>
                  <a:schemeClr val="bg1"/>
                </a:solidFill>
              </a:rPr>
              <a:t>5) About Us:</a:t>
            </a:r>
            <a:endParaRPr lang="en-US" sz="2400" b="1" dirty="0">
              <a:solidFill>
                <a:schemeClr val="bg1"/>
              </a:solidFill>
            </a:endParaRPr>
          </a:p>
        </p:txBody>
      </p:sp>
      <p:sp>
        <p:nvSpPr>
          <p:cNvPr id="3" name="Rectangle 2"/>
          <p:cNvSpPr/>
          <p:nvPr/>
        </p:nvSpPr>
        <p:spPr>
          <a:xfrm>
            <a:off x="180720" y="735401"/>
            <a:ext cx="11642472" cy="461665"/>
          </a:xfrm>
          <a:prstGeom prst="rect">
            <a:avLst/>
          </a:prstGeom>
        </p:spPr>
        <p:txBody>
          <a:bodyPr wrap="square">
            <a:spAutoFit/>
          </a:bodyPr>
          <a:lstStyle/>
          <a:p>
            <a:r>
              <a:rPr lang="en-US" sz="2400" dirty="0" smtClean="0">
                <a:solidFill>
                  <a:srgbClr val="CC66FF"/>
                </a:solidFill>
              </a:rPr>
              <a:t>5.1 </a:t>
            </a:r>
            <a:r>
              <a:rPr lang="en-US" sz="2400" dirty="0">
                <a:solidFill>
                  <a:srgbClr val="CC66FF"/>
                </a:solidFill>
              </a:rPr>
              <a:t>Develop an 'About Us' page describing the ice-cream parlor and the owner.</a:t>
            </a:r>
          </a:p>
        </p:txBody>
      </p:sp>
      <p:pic>
        <p:nvPicPr>
          <p:cNvPr id="4" name="Picture 3"/>
          <p:cNvPicPr>
            <a:picLocks noChangeAspect="1"/>
          </p:cNvPicPr>
          <p:nvPr/>
        </p:nvPicPr>
        <p:blipFill>
          <a:blip r:embed="rId2" cstate="print"/>
          <a:stretch>
            <a:fillRect/>
          </a:stretch>
        </p:blipFill>
        <p:spPr>
          <a:xfrm>
            <a:off x="3657600" y="1320527"/>
            <a:ext cx="4407408" cy="2566091"/>
          </a:xfrm>
          <a:prstGeom prst="rect">
            <a:avLst/>
          </a:prstGeom>
          <a:ln>
            <a:solidFill>
              <a:srgbClr val="F6819D"/>
            </a:solidFill>
          </a:ln>
        </p:spPr>
      </p:pic>
      <p:sp>
        <p:nvSpPr>
          <p:cNvPr id="5" name="TextBox 4"/>
          <p:cNvSpPr txBox="1"/>
          <p:nvPr/>
        </p:nvSpPr>
        <p:spPr>
          <a:xfrm>
            <a:off x="5194712" y="3845871"/>
            <a:ext cx="1651063" cy="369332"/>
          </a:xfrm>
          <a:prstGeom prst="rect">
            <a:avLst/>
          </a:prstGeom>
          <a:noFill/>
          <a:ln>
            <a:noFill/>
          </a:ln>
        </p:spPr>
        <p:txBody>
          <a:bodyPr wrap="square" rtlCol="0">
            <a:spAutoFit/>
          </a:bodyPr>
          <a:lstStyle/>
          <a:p>
            <a:r>
              <a:rPr lang="en-US" b="1" dirty="0" smtClean="0">
                <a:solidFill>
                  <a:srgbClr val="F6819D"/>
                </a:solidFill>
              </a:rPr>
              <a:t>About Us page</a:t>
            </a:r>
            <a:endParaRPr lang="en-US" b="1" dirty="0">
              <a:solidFill>
                <a:srgbClr val="F6819D"/>
              </a:solidFill>
            </a:endParaRPr>
          </a:p>
        </p:txBody>
      </p:sp>
      <p:sp>
        <p:nvSpPr>
          <p:cNvPr id="6" name="Rounded Rectangle 5"/>
          <p:cNvSpPr/>
          <p:nvPr/>
        </p:nvSpPr>
        <p:spPr>
          <a:xfrm>
            <a:off x="3749040" y="3355848"/>
            <a:ext cx="658368" cy="2834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584600" y="3379527"/>
            <a:ext cx="658368" cy="2834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p:cNvCxnSpPr>
            <a:stCxn id="6" idx="1"/>
          </p:cNvCxnSpPr>
          <p:nvPr/>
        </p:nvCxnSpPr>
        <p:spPr>
          <a:xfrm rot="10800000" flipV="1">
            <a:off x="2752344" y="3497580"/>
            <a:ext cx="996696" cy="111099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stretch>
            <a:fillRect/>
          </a:stretch>
        </p:blipFill>
        <p:spPr>
          <a:xfrm>
            <a:off x="700803" y="4608576"/>
            <a:ext cx="4103079" cy="1965960"/>
          </a:xfrm>
          <a:prstGeom prst="rect">
            <a:avLst/>
          </a:prstGeom>
          <a:ln>
            <a:solidFill>
              <a:srgbClr val="F6819D"/>
            </a:solidFill>
          </a:ln>
        </p:spPr>
      </p:pic>
      <p:cxnSp>
        <p:nvCxnSpPr>
          <p:cNvPr id="13" name="Elbow Connector 12"/>
          <p:cNvCxnSpPr/>
          <p:nvPr/>
        </p:nvCxnSpPr>
        <p:spPr>
          <a:xfrm>
            <a:off x="7242968" y="3521259"/>
            <a:ext cx="1727297" cy="1087317"/>
          </a:xfrm>
          <a:prstGeom prst="bentConnector3">
            <a:avLst>
              <a:gd name="adj1" fmla="val 10029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cstate="print"/>
          <a:stretch>
            <a:fillRect/>
          </a:stretch>
        </p:blipFill>
        <p:spPr>
          <a:xfrm>
            <a:off x="6584600" y="4604785"/>
            <a:ext cx="4103079" cy="1965960"/>
          </a:xfrm>
          <a:prstGeom prst="rect">
            <a:avLst/>
          </a:prstGeom>
          <a:ln>
            <a:solidFill>
              <a:srgbClr val="F6819D"/>
            </a:solidFill>
          </a:ln>
        </p:spPr>
      </p:pic>
      <p:sp>
        <p:nvSpPr>
          <p:cNvPr id="25" name="TextBox 24"/>
          <p:cNvSpPr txBox="1"/>
          <p:nvPr/>
        </p:nvSpPr>
        <p:spPr>
          <a:xfrm>
            <a:off x="972194" y="4016765"/>
            <a:ext cx="1780148" cy="461665"/>
          </a:xfrm>
          <a:prstGeom prst="rect">
            <a:avLst/>
          </a:prstGeom>
          <a:noFill/>
        </p:spPr>
        <p:txBody>
          <a:bodyPr wrap="square" rtlCol="0">
            <a:spAutoFit/>
          </a:bodyPr>
          <a:lstStyle/>
          <a:p>
            <a:r>
              <a:rPr lang="en-US" sz="1200" b="1" dirty="0" smtClean="0">
                <a:solidFill>
                  <a:srgbClr val="F6819D"/>
                </a:solidFill>
              </a:rPr>
              <a:t>On clicking this button About us modal pops up</a:t>
            </a:r>
            <a:endParaRPr lang="en-US" sz="1200" b="1" dirty="0">
              <a:solidFill>
                <a:srgbClr val="F6819D"/>
              </a:solidFill>
            </a:endParaRPr>
          </a:p>
        </p:txBody>
      </p:sp>
      <p:sp>
        <p:nvSpPr>
          <p:cNvPr id="26" name="TextBox 25"/>
          <p:cNvSpPr txBox="1"/>
          <p:nvPr/>
        </p:nvSpPr>
        <p:spPr>
          <a:xfrm>
            <a:off x="8970264" y="4024013"/>
            <a:ext cx="1892807" cy="461665"/>
          </a:xfrm>
          <a:prstGeom prst="rect">
            <a:avLst/>
          </a:prstGeom>
          <a:noFill/>
        </p:spPr>
        <p:txBody>
          <a:bodyPr wrap="square" rtlCol="0">
            <a:spAutoFit/>
          </a:bodyPr>
          <a:lstStyle/>
          <a:p>
            <a:r>
              <a:rPr lang="en-US" sz="1200" b="1" dirty="0" smtClean="0">
                <a:solidFill>
                  <a:srgbClr val="F6819D"/>
                </a:solidFill>
              </a:rPr>
              <a:t>On clicking this button Our features modal pops up</a:t>
            </a:r>
            <a:endParaRPr lang="en-US" sz="1200" b="1" dirty="0">
              <a:solidFill>
                <a:srgbClr val="F6819D"/>
              </a:solidFill>
            </a:endParaRPr>
          </a:p>
        </p:txBody>
      </p:sp>
    </p:spTree>
    <p:extLst>
      <p:ext uri="{BB962C8B-B14F-4D97-AF65-F5344CB8AC3E}">
        <p14:creationId xmlns:p14="http://schemas.microsoft.com/office/powerpoint/2010/main" xmlns="" val="707524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50275"/>
            <a:ext cx="2077848" cy="461665"/>
          </a:xfrm>
          <a:prstGeom prst="rect">
            <a:avLst/>
          </a:prstGeom>
          <a:solidFill>
            <a:srgbClr val="DB93FF"/>
          </a:solidFill>
        </p:spPr>
        <p:txBody>
          <a:bodyPr wrap="square">
            <a:spAutoFit/>
          </a:bodyPr>
          <a:lstStyle/>
          <a:p>
            <a:r>
              <a:rPr lang="en-US" sz="2400" b="1" dirty="0">
                <a:solidFill>
                  <a:schemeClr val="bg1"/>
                </a:solidFill>
              </a:rPr>
              <a:t>6</a:t>
            </a:r>
            <a:r>
              <a:rPr lang="en-US" sz="2400" b="1" dirty="0" smtClean="0">
                <a:solidFill>
                  <a:schemeClr val="bg1"/>
                </a:solidFill>
              </a:rPr>
              <a:t>) Contact Us:</a:t>
            </a:r>
            <a:endParaRPr lang="en-US" sz="2400" b="1" dirty="0">
              <a:solidFill>
                <a:schemeClr val="bg1"/>
              </a:solidFill>
            </a:endParaRPr>
          </a:p>
        </p:txBody>
      </p:sp>
      <p:sp>
        <p:nvSpPr>
          <p:cNvPr id="3" name="Rectangle 2"/>
          <p:cNvSpPr/>
          <p:nvPr/>
        </p:nvSpPr>
        <p:spPr>
          <a:xfrm>
            <a:off x="180720" y="735401"/>
            <a:ext cx="11642472" cy="461665"/>
          </a:xfrm>
          <a:prstGeom prst="rect">
            <a:avLst/>
          </a:prstGeom>
        </p:spPr>
        <p:txBody>
          <a:bodyPr wrap="square">
            <a:spAutoFit/>
          </a:bodyPr>
          <a:lstStyle/>
          <a:p>
            <a:r>
              <a:rPr lang="en-US" sz="2400" dirty="0">
                <a:solidFill>
                  <a:srgbClr val="CC66FF"/>
                </a:solidFill>
              </a:rPr>
              <a:t>6.1 Design a 'Contact Us' page displaying relevant contact details.</a:t>
            </a:r>
          </a:p>
        </p:txBody>
      </p:sp>
      <p:pic>
        <p:nvPicPr>
          <p:cNvPr id="5" name="Picture 4"/>
          <p:cNvPicPr>
            <a:picLocks noChangeAspect="1"/>
          </p:cNvPicPr>
          <p:nvPr/>
        </p:nvPicPr>
        <p:blipFill>
          <a:blip r:embed="rId2"/>
          <a:stretch>
            <a:fillRect/>
          </a:stretch>
        </p:blipFill>
        <p:spPr>
          <a:xfrm>
            <a:off x="1792225" y="3589916"/>
            <a:ext cx="8110727" cy="3167500"/>
          </a:xfrm>
          <a:prstGeom prst="rect">
            <a:avLst/>
          </a:prstGeom>
          <a:ln>
            <a:solidFill>
              <a:srgbClr val="F6819D"/>
            </a:solidFill>
          </a:ln>
        </p:spPr>
      </p:pic>
      <p:pic>
        <p:nvPicPr>
          <p:cNvPr id="6" name="Picture 5"/>
          <p:cNvPicPr>
            <a:picLocks noChangeAspect="1"/>
          </p:cNvPicPr>
          <p:nvPr/>
        </p:nvPicPr>
        <p:blipFill>
          <a:blip r:embed="rId3"/>
          <a:stretch>
            <a:fillRect/>
          </a:stretch>
        </p:blipFill>
        <p:spPr>
          <a:xfrm>
            <a:off x="1792225" y="1197066"/>
            <a:ext cx="8110726" cy="2392850"/>
          </a:xfrm>
          <a:prstGeom prst="rect">
            <a:avLst/>
          </a:prstGeom>
          <a:ln>
            <a:solidFill>
              <a:srgbClr val="F6819D"/>
            </a:solidFill>
          </a:ln>
        </p:spPr>
      </p:pic>
      <p:sp>
        <p:nvSpPr>
          <p:cNvPr id="7" name="TextBox 6"/>
          <p:cNvSpPr txBox="1"/>
          <p:nvPr/>
        </p:nvSpPr>
        <p:spPr>
          <a:xfrm rot="5400000">
            <a:off x="7102368" y="4203497"/>
            <a:ext cx="5939720" cy="338554"/>
          </a:xfrm>
          <a:prstGeom prst="rect">
            <a:avLst/>
          </a:prstGeom>
          <a:noFill/>
          <a:ln>
            <a:noFill/>
          </a:ln>
        </p:spPr>
        <p:txBody>
          <a:bodyPr wrap="square" rtlCol="0">
            <a:spAutoFit/>
          </a:bodyPr>
          <a:lstStyle/>
          <a:p>
            <a:r>
              <a:rPr lang="en-US" sz="1600" b="1" dirty="0" smtClean="0">
                <a:solidFill>
                  <a:srgbClr val="F6819D"/>
                </a:solidFill>
              </a:rPr>
              <a:t>Contact Us form with relevant contact details been displayed</a:t>
            </a:r>
            <a:endParaRPr lang="en-US" sz="1600" b="1" dirty="0">
              <a:solidFill>
                <a:srgbClr val="F6819D"/>
              </a:solidFill>
            </a:endParaRPr>
          </a:p>
        </p:txBody>
      </p:sp>
    </p:spTree>
    <p:extLst>
      <p:ext uri="{BB962C8B-B14F-4D97-AF65-F5344CB8AC3E}">
        <p14:creationId xmlns:p14="http://schemas.microsoft.com/office/powerpoint/2010/main" xmlns="" val="15370680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50275"/>
            <a:ext cx="4921632" cy="461665"/>
          </a:xfrm>
          <a:prstGeom prst="rect">
            <a:avLst/>
          </a:prstGeom>
          <a:solidFill>
            <a:srgbClr val="DB93FF"/>
          </a:solidFill>
        </p:spPr>
        <p:txBody>
          <a:bodyPr wrap="square">
            <a:spAutoFit/>
          </a:bodyPr>
          <a:lstStyle/>
          <a:p>
            <a:r>
              <a:rPr lang="en-US" sz="2400" b="1" dirty="0">
                <a:solidFill>
                  <a:schemeClr val="bg1"/>
                </a:solidFill>
              </a:rPr>
              <a:t>7) Registered User Features:</a:t>
            </a:r>
          </a:p>
        </p:txBody>
      </p:sp>
      <p:sp>
        <p:nvSpPr>
          <p:cNvPr id="3" name="Rectangle 2"/>
          <p:cNvSpPr/>
          <p:nvPr/>
        </p:nvSpPr>
        <p:spPr>
          <a:xfrm>
            <a:off x="180720" y="735401"/>
            <a:ext cx="11642472" cy="830997"/>
          </a:xfrm>
          <a:prstGeom prst="rect">
            <a:avLst/>
          </a:prstGeom>
        </p:spPr>
        <p:txBody>
          <a:bodyPr wrap="square">
            <a:spAutoFit/>
          </a:bodyPr>
          <a:lstStyle/>
          <a:p>
            <a:r>
              <a:rPr lang="en-US" sz="2400" dirty="0">
                <a:solidFill>
                  <a:srgbClr val="CC66FF"/>
                </a:solidFill>
              </a:rPr>
              <a:t>7.1 Enable additional features for registered users, such as accessing famous flavors.</a:t>
            </a:r>
          </a:p>
          <a:p>
            <a:r>
              <a:rPr lang="en-US" sz="2400" dirty="0" smtClean="0">
                <a:solidFill>
                  <a:srgbClr val="CC66FF"/>
                </a:solidFill>
              </a:rPr>
              <a:t>7.2 </a:t>
            </a:r>
            <a:r>
              <a:rPr lang="en-US" sz="2400" dirty="0">
                <a:solidFill>
                  <a:srgbClr val="CC66FF"/>
                </a:solidFill>
              </a:rPr>
              <a:t>Implement links and functionalities specifically for registered users.</a:t>
            </a:r>
          </a:p>
        </p:txBody>
      </p:sp>
      <p:sp>
        <p:nvSpPr>
          <p:cNvPr id="4" name="Rectangle 3"/>
          <p:cNvSpPr/>
          <p:nvPr/>
        </p:nvSpPr>
        <p:spPr>
          <a:xfrm>
            <a:off x="180720" y="1689859"/>
            <a:ext cx="4921632" cy="461665"/>
          </a:xfrm>
          <a:prstGeom prst="rect">
            <a:avLst/>
          </a:prstGeom>
          <a:solidFill>
            <a:srgbClr val="DB93FF"/>
          </a:solidFill>
        </p:spPr>
        <p:txBody>
          <a:bodyPr wrap="square">
            <a:spAutoFit/>
          </a:bodyPr>
          <a:lstStyle/>
          <a:p>
            <a:r>
              <a:rPr lang="en-US" sz="2400" b="1" dirty="0">
                <a:solidFill>
                  <a:schemeClr val="bg1"/>
                </a:solidFill>
              </a:rPr>
              <a:t>8) Flavor Details for Registered Users:</a:t>
            </a:r>
          </a:p>
        </p:txBody>
      </p:sp>
      <p:sp>
        <p:nvSpPr>
          <p:cNvPr id="6" name="Rectangle 5"/>
          <p:cNvSpPr/>
          <p:nvPr/>
        </p:nvSpPr>
        <p:spPr>
          <a:xfrm>
            <a:off x="180720" y="2274985"/>
            <a:ext cx="11642472" cy="830997"/>
          </a:xfrm>
          <a:prstGeom prst="rect">
            <a:avLst/>
          </a:prstGeom>
        </p:spPr>
        <p:txBody>
          <a:bodyPr wrap="square">
            <a:spAutoFit/>
          </a:bodyPr>
          <a:lstStyle/>
          <a:p>
            <a:r>
              <a:rPr lang="en-US" sz="2400" dirty="0">
                <a:solidFill>
                  <a:srgbClr val="CC66FF"/>
                </a:solidFill>
              </a:rPr>
              <a:t>8.1 Enable access to details for flavors mentioned (ingredients, procedure) for registered users.</a:t>
            </a:r>
          </a:p>
        </p:txBody>
      </p:sp>
      <p:sp>
        <p:nvSpPr>
          <p:cNvPr id="8" name="TextBox 7"/>
          <p:cNvSpPr txBox="1"/>
          <p:nvPr/>
        </p:nvSpPr>
        <p:spPr>
          <a:xfrm>
            <a:off x="251063" y="3814569"/>
            <a:ext cx="5763490" cy="1477328"/>
          </a:xfrm>
          <a:prstGeom prst="rect">
            <a:avLst/>
          </a:prstGeom>
          <a:noFill/>
          <a:ln>
            <a:solidFill>
              <a:srgbClr val="DB93FF"/>
            </a:solidFill>
          </a:ln>
        </p:spPr>
        <p:txBody>
          <a:bodyPr wrap="square" rtlCol="0">
            <a:spAutoFit/>
          </a:bodyPr>
          <a:lstStyle/>
          <a:p>
            <a:pPr marL="285750" indent="-285750">
              <a:buFont typeface="Wingdings" panose="05000000000000000000" pitchFamily="2" charset="2"/>
              <a:buChar char="v"/>
            </a:pPr>
            <a:r>
              <a:rPr lang="en-US" dirty="0" smtClean="0">
                <a:solidFill>
                  <a:srgbClr val="A06DB9"/>
                </a:solidFill>
              </a:rPr>
              <a:t>Registered Users have access to all of the user functionalities including:</a:t>
            </a:r>
          </a:p>
          <a:p>
            <a:pPr marL="857250" lvl="1" indent="-400050">
              <a:buFont typeface="+mj-lt"/>
              <a:buAutoNum type="romanLcPeriod"/>
            </a:pPr>
            <a:r>
              <a:rPr lang="en-US" dirty="0" smtClean="0">
                <a:solidFill>
                  <a:srgbClr val="A06DB9"/>
                </a:solidFill>
              </a:rPr>
              <a:t>Accessing pro recipes</a:t>
            </a:r>
          </a:p>
          <a:p>
            <a:pPr marL="857250" lvl="1" indent="-400050">
              <a:buFont typeface="+mj-lt"/>
              <a:buAutoNum type="romanLcPeriod"/>
            </a:pPr>
            <a:r>
              <a:rPr lang="en-US" dirty="0" smtClean="0">
                <a:solidFill>
                  <a:srgbClr val="A06DB9"/>
                </a:solidFill>
              </a:rPr>
              <a:t>Submitting Recipes</a:t>
            </a:r>
            <a:br>
              <a:rPr lang="en-US" dirty="0" smtClean="0">
                <a:solidFill>
                  <a:srgbClr val="A06DB9"/>
                </a:solidFill>
              </a:rPr>
            </a:br>
            <a:endParaRPr lang="en-US" dirty="0">
              <a:solidFill>
                <a:srgbClr val="A06DB9"/>
              </a:solidFill>
            </a:endParaRPr>
          </a:p>
        </p:txBody>
      </p:sp>
      <p:sp>
        <p:nvSpPr>
          <p:cNvPr id="9" name="TextBox 8"/>
          <p:cNvSpPr txBox="1"/>
          <p:nvPr/>
        </p:nvSpPr>
        <p:spPr>
          <a:xfrm>
            <a:off x="6310117" y="3814569"/>
            <a:ext cx="5513075" cy="1477328"/>
          </a:xfrm>
          <a:prstGeom prst="rect">
            <a:avLst/>
          </a:prstGeom>
          <a:noFill/>
          <a:ln>
            <a:solidFill>
              <a:srgbClr val="DB93FF"/>
            </a:solidFill>
          </a:ln>
        </p:spPr>
        <p:txBody>
          <a:bodyPr wrap="square" rtlCol="0">
            <a:spAutoFit/>
          </a:bodyPr>
          <a:lstStyle/>
          <a:p>
            <a:pPr marL="285750" indent="-285750">
              <a:buFont typeface="Wingdings" panose="05000000000000000000" pitchFamily="2" charset="2"/>
              <a:buChar char="v"/>
            </a:pPr>
            <a:r>
              <a:rPr lang="en-US" dirty="0" smtClean="0">
                <a:solidFill>
                  <a:srgbClr val="A06DB9"/>
                </a:solidFill>
              </a:rPr>
              <a:t>Unregistered </a:t>
            </a:r>
            <a:r>
              <a:rPr lang="en-US" dirty="0">
                <a:solidFill>
                  <a:srgbClr val="A06DB9"/>
                </a:solidFill>
              </a:rPr>
              <a:t>Users have access to all of the user functionalities </a:t>
            </a:r>
            <a:r>
              <a:rPr lang="en-US" dirty="0" smtClean="0">
                <a:solidFill>
                  <a:srgbClr val="A06DB9"/>
                </a:solidFill>
              </a:rPr>
              <a:t>excluding:</a:t>
            </a:r>
            <a:endParaRPr lang="en-US" dirty="0">
              <a:solidFill>
                <a:srgbClr val="A06DB9"/>
              </a:solidFill>
            </a:endParaRPr>
          </a:p>
          <a:p>
            <a:pPr marL="857250" lvl="1" indent="-400050">
              <a:buFont typeface="+mj-lt"/>
              <a:buAutoNum type="romanLcPeriod"/>
            </a:pPr>
            <a:r>
              <a:rPr lang="en-US" dirty="0">
                <a:solidFill>
                  <a:srgbClr val="A06DB9"/>
                </a:solidFill>
              </a:rPr>
              <a:t>Accessing pro recipes</a:t>
            </a:r>
          </a:p>
          <a:p>
            <a:pPr marL="857250" lvl="1" indent="-400050">
              <a:buFont typeface="+mj-lt"/>
              <a:buAutoNum type="romanLcPeriod"/>
            </a:pPr>
            <a:r>
              <a:rPr lang="en-US" dirty="0">
                <a:solidFill>
                  <a:srgbClr val="A06DB9"/>
                </a:solidFill>
              </a:rPr>
              <a:t>Submitting Recipes</a:t>
            </a:r>
            <a:br>
              <a:rPr lang="en-US" dirty="0">
                <a:solidFill>
                  <a:srgbClr val="A06DB9"/>
                </a:solidFill>
              </a:rPr>
            </a:br>
            <a:endParaRPr lang="en-US" dirty="0">
              <a:solidFill>
                <a:srgbClr val="A06DB9"/>
              </a:solidFill>
            </a:endParaRPr>
          </a:p>
        </p:txBody>
      </p:sp>
      <p:sp>
        <p:nvSpPr>
          <p:cNvPr id="10" name="Rectangle 9"/>
          <p:cNvSpPr/>
          <p:nvPr/>
        </p:nvSpPr>
        <p:spPr>
          <a:xfrm>
            <a:off x="251063" y="3445237"/>
            <a:ext cx="5763490" cy="369332"/>
          </a:xfrm>
          <a:prstGeom prst="rect">
            <a:avLst/>
          </a:prstGeom>
          <a:solidFill>
            <a:srgbClr val="DB93FF"/>
          </a:solidFill>
        </p:spPr>
        <p:txBody>
          <a:bodyPr wrap="square">
            <a:spAutoFit/>
          </a:bodyPr>
          <a:lstStyle/>
          <a:p>
            <a:r>
              <a:rPr lang="en-US" b="1" dirty="0" smtClean="0">
                <a:solidFill>
                  <a:schemeClr val="bg1"/>
                </a:solidFill>
              </a:rPr>
              <a:t>For Registered </a:t>
            </a:r>
            <a:r>
              <a:rPr lang="en-US" b="1" dirty="0">
                <a:solidFill>
                  <a:schemeClr val="bg1"/>
                </a:solidFill>
              </a:rPr>
              <a:t>Users:</a:t>
            </a:r>
          </a:p>
        </p:txBody>
      </p:sp>
      <p:sp>
        <p:nvSpPr>
          <p:cNvPr id="11" name="Rectangle 10"/>
          <p:cNvSpPr/>
          <p:nvPr/>
        </p:nvSpPr>
        <p:spPr>
          <a:xfrm>
            <a:off x="6310117" y="3445237"/>
            <a:ext cx="5513075" cy="369332"/>
          </a:xfrm>
          <a:prstGeom prst="rect">
            <a:avLst/>
          </a:prstGeom>
          <a:solidFill>
            <a:srgbClr val="DB93FF"/>
          </a:solidFill>
        </p:spPr>
        <p:txBody>
          <a:bodyPr wrap="square">
            <a:spAutoFit/>
          </a:bodyPr>
          <a:lstStyle/>
          <a:p>
            <a:r>
              <a:rPr lang="en-US" b="1" dirty="0" smtClean="0">
                <a:solidFill>
                  <a:schemeClr val="bg1"/>
                </a:solidFill>
              </a:rPr>
              <a:t>For Unregistered </a:t>
            </a:r>
            <a:r>
              <a:rPr lang="en-US" b="1" dirty="0">
                <a:solidFill>
                  <a:schemeClr val="bg1"/>
                </a:solidFill>
              </a:rPr>
              <a:t>Users:</a:t>
            </a:r>
          </a:p>
        </p:txBody>
      </p:sp>
    </p:spTree>
    <p:extLst>
      <p:ext uri="{BB962C8B-B14F-4D97-AF65-F5344CB8AC3E}">
        <p14:creationId xmlns:p14="http://schemas.microsoft.com/office/powerpoint/2010/main" xmlns="" val="18774716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264" y="204538"/>
            <a:ext cx="6431906" cy="3011056"/>
          </a:xfrm>
          <a:prstGeom prst="rect">
            <a:avLst/>
          </a:prstGeom>
          <a:ln>
            <a:solidFill>
              <a:srgbClr val="F6819D"/>
            </a:solidFill>
          </a:ln>
        </p:spPr>
      </p:pic>
      <p:pic>
        <p:nvPicPr>
          <p:cNvPr id="3" name="Picture 2"/>
          <p:cNvPicPr>
            <a:picLocks noChangeAspect="1"/>
          </p:cNvPicPr>
          <p:nvPr/>
        </p:nvPicPr>
        <p:blipFill>
          <a:blip r:embed="rId3" cstate="print"/>
          <a:stretch>
            <a:fillRect/>
          </a:stretch>
        </p:blipFill>
        <p:spPr>
          <a:xfrm>
            <a:off x="3809003" y="4238721"/>
            <a:ext cx="3007189" cy="2401454"/>
          </a:xfrm>
          <a:prstGeom prst="rect">
            <a:avLst/>
          </a:prstGeom>
          <a:ln>
            <a:solidFill>
              <a:srgbClr val="F6819D"/>
            </a:solidFill>
          </a:ln>
        </p:spPr>
      </p:pic>
      <p:pic>
        <p:nvPicPr>
          <p:cNvPr id="4" name="Picture 3"/>
          <p:cNvPicPr>
            <a:picLocks noChangeAspect="1"/>
          </p:cNvPicPr>
          <p:nvPr/>
        </p:nvPicPr>
        <p:blipFill>
          <a:blip r:embed="rId4" cstate="print"/>
          <a:stretch>
            <a:fillRect/>
          </a:stretch>
        </p:blipFill>
        <p:spPr>
          <a:xfrm>
            <a:off x="520857" y="4230255"/>
            <a:ext cx="3007189" cy="2409920"/>
          </a:xfrm>
          <a:prstGeom prst="rect">
            <a:avLst/>
          </a:prstGeom>
          <a:ln>
            <a:solidFill>
              <a:srgbClr val="F6819D"/>
            </a:solidFill>
          </a:ln>
        </p:spPr>
      </p:pic>
      <p:sp>
        <p:nvSpPr>
          <p:cNvPr id="5" name="TextBox 4"/>
          <p:cNvSpPr txBox="1"/>
          <p:nvPr/>
        </p:nvSpPr>
        <p:spPr>
          <a:xfrm>
            <a:off x="2428919" y="3408726"/>
            <a:ext cx="2198254" cy="369332"/>
          </a:xfrm>
          <a:prstGeom prst="rect">
            <a:avLst/>
          </a:prstGeom>
          <a:noFill/>
        </p:spPr>
        <p:txBody>
          <a:bodyPr wrap="square" rtlCol="0">
            <a:spAutoFit/>
          </a:bodyPr>
          <a:lstStyle/>
          <a:p>
            <a:r>
              <a:rPr lang="en-US" b="1" i="1" dirty="0" smtClean="0">
                <a:solidFill>
                  <a:srgbClr val="FD95B0"/>
                </a:solidFill>
              </a:rPr>
              <a:t>For Registered Users</a:t>
            </a:r>
            <a:endParaRPr lang="en-US" b="1" i="1" dirty="0">
              <a:solidFill>
                <a:srgbClr val="FD95B0"/>
              </a:solidFill>
            </a:endParaRPr>
          </a:p>
        </p:txBody>
      </p:sp>
      <p:sp>
        <p:nvSpPr>
          <p:cNvPr id="6" name="TextBox 5"/>
          <p:cNvSpPr txBox="1"/>
          <p:nvPr/>
        </p:nvSpPr>
        <p:spPr>
          <a:xfrm>
            <a:off x="2530763" y="3698568"/>
            <a:ext cx="1754909" cy="307777"/>
          </a:xfrm>
          <a:prstGeom prst="rect">
            <a:avLst/>
          </a:prstGeom>
          <a:noFill/>
          <a:ln>
            <a:solidFill>
              <a:srgbClr val="FD95B0"/>
            </a:solidFill>
          </a:ln>
        </p:spPr>
        <p:txBody>
          <a:bodyPr wrap="square" rtlCol="0">
            <a:spAutoFit/>
          </a:bodyPr>
          <a:lstStyle/>
          <a:p>
            <a:r>
              <a:rPr lang="en-US" sz="1400" b="1" dirty="0" smtClean="0">
                <a:solidFill>
                  <a:srgbClr val="FF89F4"/>
                </a:solidFill>
              </a:rPr>
              <a:t>He could access both</a:t>
            </a:r>
            <a:endParaRPr lang="en-US" sz="1400" b="1" dirty="0">
              <a:solidFill>
                <a:srgbClr val="FF89F4"/>
              </a:solidFill>
            </a:endParaRPr>
          </a:p>
        </p:txBody>
      </p:sp>
      <p:cxnSp>
        <p:nvCxnSpPr>
          <p:cNvPr id="8" name="Straight Arrow Connector 7"/>
          <p:cNvCxnSpPr>
            <a:stCxn id="6" idx="1"/>
            <a:endCxn id="4" idx="0"/>
          </p:cNvCxnSpPr>
          <p:nvPr/>
        </p:nvCxnSpPr>
        <p:spPr>
          <a:xfrm flipH="1">
            <a:off x="2024452" y="3852457"/>
            <a:ext cx="506311" cy="377798"/>
          </a:xfrm>
          <a:prstGeom prst="straightConnector1">
            <a:avLst/>
          </a:prstGeom>
          <a:ln w="19050">
            <a:solidFill>
              <a:srgbClr val="FD95B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a:off x="4285672" y="3852457"/>
            <a:ext cx="506311" cy="386264"/>
          </a:xfrm>
          <a:prstGeom prst="straightConnector1">
            <a:avLst/>
          </a:prstGeom>
          <a:ln w="19050">
            <a:solidFill>
              <a:srgbClr val="FD95B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060955" y="3422354"/>
            <a:ext cx="2443263" cy="369332"/>
          </a:xfrm>
          <a:prstGeom prst="rect">
            <a:avLst/>
          </a:prstGeom>
          <a:noFill/>
        </p:spPr>
        <p:txBody>
          <a:bodyPr wrap="square" rtlCol="0">
            <a:spAutoFit/>
          </a:bodyPr>
          <a:lstStyle/>
          <a:p>
            <a:r>
              <a:rPr lang="en-US" b="1" i="1" dirty="0" smtClean="0">
                <a:solidFill>
                  <a:srgbClr val="FD95B0"/>
                </a:solidFill>
              </a:rPr>
              <a:t>For Unregistered Users</a:t>
            </a:r>
            <a:endParaRPr lang="en-US" b="1" i="1" dirty="0">
              <a:solidFill>
                <a:srgbClr val="FD95B0"/>
              </a:solidFill>
            </a:endParaRPr>
          </a:p>
        </p:txBody>
      </p:sp>
      <p:sp>
        <p:nvSpPr>
          <p:cNvPr id="15" name="TextBox 14"/>
          <p:cNvSpPr txBox="1"/>
          <p:nvPr/>
        </p:nvSpPr>
        <p:spPr>
          <a:xfrm>
            <a:off x="7331240" y="3791686"/>
            <a:ext cx="1868178" cy="307777"/>
          </a:xfrm>
          <a:prstGeom prst="rect">
            <a:avLst/>
          </a:prstGeom>
          <a:noFill/>
          <a:ln>
            <a:solidFill>
              <a:srgbClr val="FD95B0"/>
            </a:solidFill>
          </a:ln>
        </p:spPr>
        <p:txBody>
          <a:bodyPr wrap="square" rtlCol="0">
            <a:spAutoFit/>
          </a:bodyPr>
          <a:lstStyle/>
          <a:p>
            <a:r>
              <a:rPr lang="en-US" sz="1400" b="1" dirty="0" smtClean="0">
                <a:solidFill>
                  <a:srgbClr val="FF89F4"/>
                </a:solidFill>
              </a:rPr>
              <a:t>He could only free one</a:t>
            </a:r>
            <a:endParaRPr lang="en-US" sz="1400" b="1" dirty="0">
              <a:solidFill>
                <a:srgbClr val="FF89F4"/>
              </a:solidFill>
            </a:endParaRPr>
          </a:p>
        </p:txBody>
      </p:sp>
      <p:pic>
        <p:nvPicPr>
          <p:cNvPr id="16" name="Picture 15"/>
          <p:cNvPicPr>
            <a:picLocks noChangeAspect="1"/>
          </p:cNvPicPr>
          <p:nvPr/>
        </p:nvPicPr>
        <p:blipFill>
          <a:blip r:embed="rId5" cstate="print"/>
          <a:stretch>
            <a:fillRect/>
          </a:stretch>
        </p:blipFill>
        <p:spPr>
          <a:xfrm>
            <a:off x="8966807" y="5300190"/>
            <a:ext cx="2950235" cy="1339985"/>
          </a:xfrm>
          <a:prstGeom prst="rect">
            <a:avLst/>
          </a:prstGeom>
        </p:spPr>
      </p:pic>
      <p:cxnSp>
        <p:nvCxnSpPr>
          <p:cNvPr id="18" name="Elbow Connector 17"/>
          <p:cNvCxnSpPr>
            <a:stCxn id="15" idx="2"/>
            <a:endCxn id="3" idx="3"/>
          </p:cNvCxnSpPr>
          <p:nvPr/>
        </p:nvCxnSpPr>
        <p:spPr>
          <a:xfrm rot="5400000">
            <a:off x="6870769" y="4044887"/>
            <a:ext cx="1339985" cy="1449137"/>
          </a:xfrm>
          <a:prstGeom prst="bentConnector2">
            <a:avLst/>
          </a:prstGeom>
          <a:ln w="19050">
            <a:solidFill>
              <a:srgbClr val="FD95B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840402" y="4730803"/>
            <a:ext cx="3368843" cy="523220"/>
          </a:xfrm>
          <a:prstGeom prst="rect">
            <a:avLst/>
          </a:prstGeom>
          <a:noFill/>
        </p:spPr>
        <p:txBody>
          <a:bodyPr wrap="square" rtlCol="0">
            <a:spAutoFit/>
          </a:bodyPr>
          <a:lstStyle/>
          <a:p>
            <a:r>
              <a:rPr lang="en-US" sz="1400" dirty="0" smtClean="0">
                <a:solidFill>
                  <a:srgbClr val="FF89F4"/>
                </a:solidFill>
              </a:rPr>
              <a:t>If he tries to access pro recipe he would be redirected to a registration modal popup</a:t>
            </a:r>
            <a:endParaRPr lang="en-US" sz="1400" dirty="0">
              <a:solidFill>
                <a:srgbClr val="FF89F4"/>
              </a:solidFill>
            </a:endParaRPr>
          </a:p>
        </p:txBody>
      </p:sp>
      <p:cxnSp>
        <p:nvCxnSpPr>
          <p:cNvPr id="21" name="Straight Arrow Connector 20"/>
          <p:cNvCxnSpPr>
            <a:stCxn id="15" idx="3"/>
            <a:endCxn id="19" idx="0"/>
          </p:cNvCxnSpPr>
          <p:nvPr/>
        </p:nvCxnSpPr>
        <p:spPr>
          <a:xfrm>
            <a:off x="9199418" y="3945575"/>
            <a:ext cx="1325406" cy="785228"/>
          </a:xfrm>
          <a:prstGeom prst="straightConnector1">
            <a:avLst/>
          </a:prstGeom>
          <a:ln w="19050">
            <a:solidFill>
              <a:srgbClr val="FD95B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cstate="print"/>
          <a:stretch>
            <a:fillRect/>
          </a:stretch>
        </p:blipFill>
        <p:spPr>
          <a:xfrm>
            <a:off x="6816192" y="382492"/>
            <a:ext cx="5292872" cy="699745"/>
          </a:xfrm>
          <a:prstGeom prst="rect">
            <a:avLst/>
          </a:prstGeom>
        </p:spPr>
      </p:pic>
      <p:pic>
        <p:nvPicPr>
          <p:cNvPr id="23" name="Picture 22"/>
          <p:cNvPicPr>
            <a:picLocks noChangeAspect="1"/>
          </p:cNvPicPr>
          <p:nvPr/>
        </p:nvPicPr>
        <p:blipFill>
          <a:blip r:embed="rId7" cstate="print"/>
          <a:stretch>
            <a:fillRect/>
          </a:stretch>
        </p:blipFill>
        <p:spPr>
          <a:xfrm>
            <a:off x="6816192" y="1755288"/>
            <a:ext cx="5292872" cy="680152"/>
          </a:xfrm>
          <a:prstGeom prst="rect">
            <a:avLst/>
          </a:prstGeom>
        </p:spPr>
      </p:pic>
      <p:sp>
        <p:nvSpPr>
          <p:cNvPr id="24" name="TextBox 23"/>
          <p:cNvSpPr txBox="1"/>
          <p:nvPr/>
        </p:nvSpPr>
        <p:spPr>
          <a:xfrm>
            <a:off x="8326569" y="1198231"/>
            <a:ext cx="2198254" cy="369332"/>
          </a:xfrm>
          <a:prstGeom prst="rect">
            <a:avLst/>
          </a:prstGeom>
          <a:noFill/>
        </p:spPr>
        <p:txBody>
          <a:bodyPr wrap="square" rtlCol="0">
            <a:spAutoFit/>
          </a:bodyPr>
          <a:lstStyle/>
          <a:p>
            <a:r>
              <a:rPr lang="en-US" b="1" i="1" dirty="0" smtClean="0">
                <a:solidFill>
                  <a:srgbClr val="FD95B0"/>
                </a:solidFill>
              </a:rPr>
              <a:t>For Registered Users</a:t>
            </a:r>
            <a:endParaRPr lang="en-US" b="1" i="1" dirty="0">
              <a:solidFill>
                <a:srgbClr val="FD95B0"/>
              </a:solidFill>
            </a:endParaRPr>
          </a:p>
        </p:txBody>
      </p:sp>
      <p:sp>
        <p:nvSpPr>
          <p:cNvPr id="25" name="TextBox 24"/>
          <p:cNvSpPr txBox="1"/>
          <p:nvPr/>
        </p:nvSpPr>
        <p:spPr>
          <a:xfrm>
            <a:off x="8051307" y="1479810"/>
            <a:ext cx="2905822" cy="307777"/>
          </a:xfrm>
          <a:prstGeom prst="rect">
            <a:avLst/>
          </a:prstGeom>
          <a:noFill/>
          <a:ln>
            <a:noFill/>
          </a:ln>
        </p:spPr>
        <p:txBody>
          <a:bodyPr wrap="square" rtlCol="0">
            <a:spAutoFit/>
          </a:bodyPr>
          <a:lstStyle/>
          <a:p>
            <a:r>
              <a:rPr lang="en-US" sz="1400" b="1" dirty="0" smtClean="0">
                <a:solidFill>
                  <a:srgbClr val="FF89F4"/>
                </a:solidFill>
              </a:rPr>
              <a:t>He have access to submit his recipe</a:t>
            </a:r>
            <a:endParaRPr lang="en-US" sz="1400" b="1" dirty="0">
              <a:solidFill>
                <a:srgbClr val="FF89F4"/>
              </a:solidFill>
            </a:endParaRPr>
          </a:p>
        </p:txBody>
      </p:sp>
      <p:sp>
        <p:nvSpPr>
          <p:cNvPr id="26" name="Rectangle 25"/>
          <p:cNvSpPr/>
          <p:nvPr/>
        </p:nvSpPr>
        <p:spPr>
          <a:xfrm>
            <a:off x="7916380" y="1809569"/>
            <a:ext cx="541700" cy="122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8" cstate="print"/>
          <a:stretch>
            <a:fillRect/>
          </a:stretch>
        </p:blipFill>
        <p:spPr>
          <a:xfrm>
            <a:off x="10096835" y="2589329"/>
            <a:ext cx="1720587" cy="1341262"/>
          </a:xfrm>
          <a:prstGeom prst="rect">
            <a:avLst/>
          </a:prstGeom>
          <a:ln>
            <a:solidFill>
              <a:schemeClr val="tx1"/>
            </a:solidFill>
          </a:ln>
        </p:spPr>
      </p:pic>
      <p:cxnSp>
        <p:nvCxnSpPr>
          <p:cNvPr id="33" name="Elbow Connector 32"/>
          <p:cNvCxnSpPr>
            <a:stCxn id="26" idx="2"/>
            <a:endCxn id="29" idx="1"/>
          </p:cNvCxnSpPr>
          <p:nvPr/>
        </p:nvCxnSpPr>
        <p:spPr>
          <a:xfrm rot="16200000" flipH="1">
            <a:off x="8477925" y="1641050"/>
            <a:ext cx="1328214" cy="1909605"/>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19751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002" y="186693"/>
            <a:ext cx="11642472" cy="461665"/>
          </a:xfrm>
          <a:prstGeom prst="rect">
            <a:avLst/>
          </a:prstGeom>
        </p:spPr>
        <p:txBody>
          <a:bodyPr wrap="square">
            <a:spAutoFit/>
          </a:bodyPr>
          <a:lstStyle/>
          <a:p>
            <a:r>
              <a:rPr lang="en-US" sz="2400" dirty="0">
                <a:solidFill>
                  <a:srgbClr val="CC66FF"/>
                </a:solidFill>
              </a:rPr>
              <a:t>8.2 Allow the admin to update and add new flavors and their details.</a:t>
            </a:r>
          </a:p>
        </p:txBody>
      </p:sp>
      <p:pic>
        <p:nvPicPr>
          <p:cNvPr id="3" name="Picture 2"/>
          <p:cNvPicPr>
            <a:picLocks noChangeAspect="1"/>
          </p:cNvPicPr>
          <p:nvPr/>
        </p:nvPicPr>
        <p:blipFill>
          <a:blip r:embed="rId2" cstate="print"/>
          <a:stretch>
            <a:fillRect/>
          </a:stretch>
        </p:blipFill>
        <p:spPr>
          <a:xfrm>
            <a:off x="329000" y="4241810"/>
            <a:ext cx="4699685" cy="2036198"/>
          </a:xfrm>
          <a:prstGeom prst="rect">
            <a:avLst/>
          </a:prstGeom>
          <a:ln>
            <a:solidFill>
              <a:srgbClr val="FFAFFF"/>
            </a:solidFill>
          </a:ln>
        </p:spPr>
      </p:pic>
      <p:sp>
        <p:nvSpPr>
          <p:cNvPr id="4" name="TextBox 3"/>
          <p:cNvSpPr txBox="1"/>
          <p:nvPr/>
        </p:nvSpPr>
        <p:spPr>
          <a:xfrm>
            <a:off x="4522572" y="895947"/>
            <a:ext cx="2248931" cy="461665"/>
          </a:xfrm>
          <a:prstGeom prst="rect">
            <a:avLst/>
          </a:prstGeom>
          <a:noFill/>
          <a:ln>
            <a:solidFill>
              <a:srgbClr val="FFAFFF"/>
            </a:solidFill>
          </a:ln>
        </p:spPr>
        <p:txBody>
          <a:bodyPr wrap="square" rtlCol="0">
            <a:spAutoFit/>
          </a:bodyPr>
          <a:lstStyle/>
          <a:p>
            <a:r>
              <a:rPr lang="en-US" sz="2400" b="1" i="1" dirty="0" smtClean="0">
                <a:solidFill>
                  <a:srgbClr val="FF00FF"/>
                </a:solidFill>
              </a:rPr>
              <a:t>On Admin Panel</a:t>
            </a:r>
            <a:endParaRPr lang="en-US" sz="2400" b="1" i="1" dirty="0">
              <a:solidFill>
                <a:srgbClr val="FF00FF"/>
              </a:solidFill>
            </a:endParaRPr>
          </a:p>
        </p:txBody>
      </p:sp>
      <p:sp>
        <p:nvSpPr>
          <p:cNvPr id="5" name="TextBox 4"/>
          <p:cNvSpPr txBox="1"/>
          <p:nvPr/>
        </p:nvSpPr>
        <p:spPr>
          <a:xfrm>
            <a:off x="1876600" y="6278008"/>
            <a:ext cx="2172886" cy="338554"/>
          </a:xfrm>
          <a:prstGeom prst="rect">
            <a:avLst/>
          </a:prstGeom>
          <a:noFill/>
          <a:ln>
            <a:noFill/>
          </a:ln>
        </p:spPr>
        <p:txBody>
          <a:bodyPr wrap="square" rtlCol="0">
            <a:spAutoFit/>
          </a:bodyPr>
          <a:lstStyle/>
          <a:p>
            <a:r>
              <a:rPr lang="en-US" sz="1600" b="1" dirty="0" smtClean="0">
                <a:solidFill>
                  <a:srgbClr val="F6819D"/>
                </a:solidFill>
              </a:rPr>
              <a:t>Recipes List Display</a:t>
            </a:r>
            <a:endParaRPr lang="en-US" sz="1600" b="1" dirty="0">
              <a:solidFill>
                <a:srgbClr val="F6819D"/>
              </a:solidFill>
            </a:endParaRPr>
          </a:p>
        </p:txBody>
      </p:sp>
      <p:sp>
        <p:nvSpPr>
          <p:cNvPr id="6" name="Rectangle 5"/>
          <p:cNvSpPr/>
          <p:nvPr/>
        </p:nvSpPr>
        <p:spPr>
          <a:xfrm>
            <a:off x="1297093" y="4667136"/>
            <a:ext cx="511387" cy="184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08480" y="4636389"/>
            <a:ext cx="1605188" cy="246221"/>
          </a:xfrm>
          <a:prstGeom prst="rect">
            <a:avLst/>
          </a:prstGeom>
          <a:noFill/>
        </p:spPr>
        <p:txBody>
          <a:bodyPr wrap="square" rtlCol="0">
            <a:spAutoFit/>
          </a:bodyPr>
          <a:lstStyle/>
          <a:p>
            <a:r>
              <a:rPr lang="en-US" sz="1000" b="1" dirty="0" smtClean="0">
                <a:solidFill>
                  <a:srgbClr val="FF0000"/>
                </a:solidFill>
              </a:rPr>
              <a:t>Adding Recipe Button</a:t>
            </a:r>
            <a:endParaRPr lang="en-US" sz="1000" b="1" dirty="0">
              <a:solidFill>
                <a:srgbClr val="FF0000"/>
              </a:solidFill>
            </a:endParaRPr>
          </a:p>
        </p:txBody>
      </p:sp>
      <p:pic>
        <p:nvPicPr>
          <p:cNvPr id="13" name="Picture 12"/>
          <p:cNvPicPr>
            <a:picLocks noChangeAspect="1"/>
          </p:cNvPicPr>
          <p:nvPr/>
        </p:nvPicPr>
        <p:blipFill>
          <a:blip r:embed="rId3" cstate="print"/>
          <a:stretch>
            <a:fillRect/>
          </a:stretch>
        </p:blipFill>
        <p:spPr>
          <a:xfrm>
            <a:off x="329000" y="1589117"/>
            <a:ext cx="4699685" cy="1850681"/>
          </a:xfrm>
          <a:prstGeom prst="rect">
            <a:avLst/>
          </a:prstGeom>
          <a:ln>
            <a:solidFill>
              <a:srgbClr val="FF0000"/>
            </a:solidFill>
          </a:ln>
        </p:spPr>
      </p:pic>
      <p:cxnSp>
        <p:nvCxnSpPr>
          <p:cNvPr id="15" name="Elbow Connector 14"/>
          <p:cNvCxnSpPr>
            <a:stCxn id="6" idx="1"/>
            <a:endCxn id="13" idx="1"/>
          </p:cNvCxnSpPr>
          <p:nvPr/>
        </p:nvCxnSpPr>
        <p:spPr>
          <a:xfrm rot="10800000">
            <a:off x="329001" y="2514458"/>
            <a:ext cx="968093" cy="2245042"/>
          </a:xfrm>
          <a:prstGeom prst="bentConnector3">
            <a:avLst>
              <a:gd name="adj1" fmla="val 12361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83072" y="5033334"/>
            <a:ext cx="200652" cy="184728"/>
          </a:xfrm>
          <a:prstGeom prst="rect">
            <a:avLst/>
          </a:prstGeom>
          <a:noFill/>
          <a:ln>
            <a:solidFill>
              <a:srgbClr val="0DC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319816" y="4728753"/>
            <a:ext cx="1605188" cy="246221"/>
          </a:xfrm>
          <a:prstGeom prst="rect">
            <a:avLst/>
          </a:prstGeom>
          <a:noFill/>
        </p:spPr>
        <p:txBody>
          <a:bodyPr wrap="square" rtlCol="0">
            <a:spAutoFit/>
          </a:bodyPr>
          <a:lstStyle/>
          <a:p>
            <a:r>
              <a:rPr lang="en-US" sz="1000" b="1" dirty="0" smtClean="0">
                <a:solidFill>
                  <a:srgbClr val="0DCAF0"/>
                </a:solidFill>
              </a:rPr>
              <a:t>Edit Recipe Button</a:t>
            </a:r>
            <a:endParaRPr lang="en-US" sz="1000" b="1" dirty="0">
              <a:solidFill>
                <a:srgbClr val="0DCAF0"/>
              </a:solidFill>
            </a:endParaRPr>
          </a:p>
        </p:txBody>
      </p:sp>
      <p:pic>
        <p:nvPicPr>
          <p:cNvPr id="19" name="Picture 18"/>
          <p:cNvPicPr>
            <a:picLocks noChangeAspect="1"/>
          </p:cNvPicPr>
          <p:nvPr/>
        </p:nvPicPr>
        <p:blipFill>
          <a:blip r:embed="rId4" cstate="print"/>
          <a:stretch>
            <a:fillRect/>
          </a:stretch>
        </p:blipFill>
        <p:spPr>
          <a:xfrm>
            <a:off x="5263199" y="1605201"/>
            <a:ext cx="2419645" cy="1834597"/>
          </a:xfrm>
          <a:prstGeom prst="rect">
            <a:avLst/>
          </a:prstGeom>
          <a:ln>
            <a:solidFill>
              <a:srgbClr val="0DCAF0"/>
            </a:solidFill>
          </a:ln>
        </p:spPr>
      </p:pic>
      <p:cxnSp>
        <p:nvCxnSpPr>
          <p:cNvPr id="21" name="Elbow Connector 20"/>
          <p:cNvCxnSpPr>
            <a:endCxn id="19" idx="2"/>
          </p:cNvCxnSpPr>
          <p:nvPr/>
        </p:nvCxnSpPr>
        <p:spPr>
          <a:xfrm flipV="1">
            <a:off x="3783724" y="3439798"/>
            <a:ext cx="2689298" cy="1697810"/>
          </a:xfrm>
          <a:prstGeom prst="bentConnector2">
            <a:avLst/>
          </a:prstGeom>
          <a:ln w="19050">
            <a:solidFill>
              <a:srgbClr val="0DCAF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5" cstate="print"/>
          <a:stretch>
            <a:fillRect/>
          </a:stretch>
        </p:blipFill>
        <p:spPr>
          <a:xfrm>
            <a:off x="6771503" y="3687387"/>
            <a:ext cx="2553480" cy="1834597"/>
          </a:xfrm>
          <a:prstGeom prst="rect">
            <a:avLst/>
          </a:prstGeom>
          <a:ln w="19050">
            <a:solidFill>
              <a:srgbClr val="FFE69B"/>
            </a:solidFill>
          </a:ln>
        </p:spPr>
      </p:pic>
      <p:sp>
        <p:nvSpPr>
          <p:cNvPr id="24" name="Rectangle 23"/>
          <p:cNvSpPr/>
          <p:nvPr/>
        </p:nvSpPr>
        <p:spPr>
          <a:xfrm>
            <a:off x="3783724" y="5776986"/>
            <a:ext cx="265762" cy="184728"/>
          </a:xfrm>
          <a:prstGeom prst="rect">
            <a:avLst/>
          </a:prstGeom>
          <a:noFill/>
          <a:ln w="19050">
            <a:solidFill>
              <a:srgbClr val="FFE6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lbow Connector 24"/>
          <p:cNvCxnSpPr>
            <a:stCxn id="24" idx="3"/>
            <a:endCxn id="23" idx="2"/>
          </p:cNvCxnSpPr>
          <p:nvPr/>
        </p:nvCxnSpPr>
        <p:spPr>
          <a:xfrm flipV="1">
            <a:off x="4049486" y="5521984"/>
            <a:ext cx="3998757" cy="347366"/>
          </a:xfrm>
          <a:prstGeom prst="bentConnector2">
            <a:avLst/>
          </a:prstGeom>
          <a:ln w="38100">
            <a:solidFill>
              <a:srgbClr val="FFE69B"/>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423497" y="5954859"/>
            <a:ext cx="1605188" cy="246221"/>
          </a:xfrm>
          <a:prstGeom prst="rect">
            <a:avLst/>
          </a:prstGeom>
          <a:noFill/>
        </p:spPr>
        <p:txBody>
          <a:bodyPr wrap="square" rtlCol="0">
            <a:spAutoFit/>
          </a:bodyPr>
          <a:lstStyle/>
          <a:p>
            <a:r>
              <a:rPr lang="en-US" sz="1000" b="1" dirty="0" smtClean="0">
                <a:solidFill>
                  <a:srgbClr val="FFC000"/>
                </a:solidFill>
              </a:rPr>
              <a:t>Recipe Detail Button</a:t>
            </a:r>
            <a:endParaRPr lang="en-US" sz="1000" b="1" dirty="0">
              <a:solidFill>
                <a:srgbClr val="FFC000"/>
              </a:solidFill>
            </a:endParaRPr>
          </a:p>
        </p:txBody>
      </p:sp>
      <p:sp>
        <p:nvSpPr>
          <p:cNvPr id="32" name="Rectangle 31"/>
          <p:cNvSpPr/>
          <p:nvPr/>
        </p:nvSpPr>
        <p:spPr>
          <a:xfrm>
            <a:off x="4055793" y="5533898"/>
            <a:ext cx="265762" cy="184728"/>
          </a:xfrm>
          <a:prstGeom prst="rect">
            <a:avLst/>
          </a:prstGeom>
          <a:noFill/>
          <a:ln w="19050">
            <a:solidFill>
              <a:srgbClr val="198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294906" y="5485024"/>
            <a:ext cx="1605188" cy="246221"/>
          </a:xfrm>
          <a:prstGeom prst="rect">
            <a:avLst/>
          </a:prstGeom>
          <a:noFill/>
        </p:spPr>
        <p:txBody>
          <a:bodyPr wrap="square" rtlCol="0">
            <a:spAutoFit/>
          </a:bodyPr>
          <a:lstStyle/>
          <a:p>
            <a:r>
              <a:rPr lang="en-US" sz="1000" b="1" dirty="0" smtClean="0">
                <a:solidFill>
                  <a:srgbClr val="198754"/>
                </a:solidFill>
              </a:rPr>
              <a:t>Recipe Delete Button</a:t>
            </a:r>
            <a:endParaRPr lang="en-US" sz="1000" b="1" dirty="0">
              <a:solidFill>
                <a:srgbClr val="198754"/>
              </a:solidFill>
            </a:endParaRPr>
          </a:p>
        </p:txBody>
      </p:sp>
      <p:sp>
        <p:nvSpPr>
          <p:cNvPr id="34" name="TextBox 33"/>
          <p:cNvSpPr txBox="1"/>
          <p:nvPr/>
        </p:nvSpPr>
        <p:spPr>
          <a:xfrm>
            <a:off x="9377539" y="912937"/>
            <a:ext cx="2248931" cy="461665"/>
          </a:xfrm>
          <a:prstGeom prst="rect">
            <a:avLst/>
          </a:prstGeom>
          <a:noFill/>
          <a:ln>
            <a:solidFill>
              <a:schemeClr val="tx1"/>
            </a:solidFill>
          </a:ln>
        </p:spPr>
        <p:txBody>
          <a:bodyPr wrap="square" rtlCol="0">
            <a:spAutoFit/>
          </a:bodyPr>
          <a:lstStyle/>
          <a:p>
            <a:r>
              <a:rPr lang="en-US" sz="2400" b="1" i="1" dirty="0" smtClean="0">
                <a:solidFill>
                  <a:srgbClr val="FF00FF"/>
                </a:solidFill>
              </a:rPr>
              <a:t>On Website</a:t>
            </a:r>
            <a:endParaRPr lang="en-US" sz="2400" b="1" i="1" dirty="0">
              <a:solidFill>
                <a:srgbClr val="FF00FF"/>
              </a:solidFill>
            </a:endParaRPr>
          </a:p>
        </p:txBody>
      </p:sp>
      <p:pic>
        <p:nvPicPr>
          <p:cNvPr id="35" name="Picture 34"/>
          <p:cNvPicPr>
            <a:picLocks noChangeAspect="1"/>
          </p:cNvPicPr>
          <p:nvPr/>
        </p:nvPicPr>
        <p:blipFill>
          <a:blip r:embed="rId6" cstate="print"/>
          <a:stretch>
            <a:fillRect/>
          </a:stretch>
        </p:blipFill>
        <p:spPr>
          <a:xfrm>
            <a:off x="8018239" y="1589117"/>
            <a:ext cx="3953235" cy="1850681"/>
          </a:xfrm>
          <a:prstGeom prst="rect">
            <a:avLst/>
          </a:prstGeom>
          <a:ln>
            <a:solidFill>
              <a:schemeClr val="tx1"/>
            </a:solidFill>
          </a:ln>
        </p:spPr>
      </p:pic>
      <p:sp>
        <p:nvSpPr>
          <p:cNvPr id="36" name="TextBox 35"/>
          <p:cNvSpPr txBox="1"/>
          <p:nvPr/>
        </p:nvSpPr>
        <p:spPr>
          <a:xfrm>
            <a:off x="1632490" y="3390204"/>
            <a:ext cx="2172886" cy="338554"/>
          </a:xfrm>
          <a:prstGeom prst="rect">
            <a:avLst/>
          </a:prstGeom>
          <a:noFill/>
          <a:ln>
            <a:noFill/>
          </a:ln>
        </p:spPr>
        <p:txBody>
          <a:bodyPr wrap="square" rtlCol="0">
            <a:spAutoFit/>
          </a:bodyPr>
          <a:lstStyle/>
          <a:p>
            <a:r>
              <a:rPr lang="en-US" sz="1600" b="1" dirty="0" smtClean="0">
                <a:solidFill>
                  <a:srgbClr val="F6819D"/>
                </a:solidFill>
              </a:rPr>
              <a:t>Add Recipe Page</a:t>
            </a:r>
            <a:endParaRPr lang="en-US" sz="1600" b="1" dirty="0">
              <a:solidFill>
                <a:srgbClr val="F6819D"/>
              </a:solidFill>
            </a:endParaRPr>
          </a:p>
        </p:txBody>
      </p:sp>
      <p:sp>
        <p:nvSpPr>
          <p:cNvPr id="37" name="TextBox 36"/>
          <p:cNvSpPr txBox="1"/>
          <p:nvPr/>
        </p:nvSpPr>
        <p:spPr>
          <a:xfrm>
            <a:off x="4934617" y="3388712"/>
            <a:ext cx="2172886" cy="338554"/>
          </a:xfrm>
          <a:prstGeom prst="rect">
            <a:avLst/>
          </a:prstGeom>
          <a:noFill/>
          <a:ln>
            <a:noFill/>
          </a:ln>
        </p:spPr>
        <p:txBody>
          <a:bodyPr wrap="square" rtlCol="0">
            <a:spAutoFit/>
          </a:bodyPr>
          <a:lstStyle/>
          <a:p>
            <a:r>
              <a:rPr lang="en-US" sz="1600" b="1" dirty="0" smtClean="0">
                <a:solidFill>
                  <a:srgbClr val="F6819D"/>
                </a:solidFill>
              </a:rPr>
              <a:t>Edit Recipe Page</a:t>
            </a:r>
            <a:endParaRPr lang="en-US" sz="1600" b="1" dirty="0">
              <a:solidFill>
                <a:srgbClr val="F6819D"/>
              </a:solidFill>
            </a:endParaRPr>
          </a:p>
        </p:txBody>
      </p:sp>
      <p:sp>
        <p:nvSpPr>
          <p:cNvPr id="38" name="TextBox 37"/>
          <p:cNvSpPr txBox="1"/>
          <p:nvPr/>
        </p:nvSpPr>
        <p:spPr>
          <a:xfrm>
            <a:off x="8164514" y="5521330"/>
            <a:ext cx="2172886" cy="338554"/>
          </a:xfrm>
          <a:prstGeom prst="rect">
            <a:avLst/>
          </a:prstGeom>
          <a:noFill/>
          <a:ln>
            <a:noFill/>
          </a:ln>
        </p:spPr>
        <p:txBody>
          <a:bodyPr wrap="square" rtlCol="0">
            <a:spAutoFit/>
          </a:bodyPr>
          <a:lstStyle/>
          <a:p>
            <a:r>
              <a:rPr lang="en-US" sz="1600" b="1" dirty="0" smtClean="0">
                <a:solidFill>
                  <a:srgbClr val="F6819D"/>
                </a:solidFill>
              </a:rPr>
              <a:t>Recipe Detail Page</a:t>
            </a:r>
            <a:endParaRPr lang="en-US" sz="1600" b="1" dirty="0">
              <a:solidFill>
                <a:srgbClr val="F6819D"/>
              </a:solidFill>
            </a:endParaRPr>
          </a:p>
        </p:txBody>
      </p:sp>
      <p:sp>
        <p:nvSpPr>
          <p:cNvPr id="39" name="TextBox 38"/>
          <p:cNvSpPr txBox="1"/>
          <p:nvPr/>
        </p:nvSpPr>
        <p:spPr>
          <a:xfrm>
            <a:off x="9763504" y="3456134"/>
            <a:ext cx="2172886" cy="338554"/>
          </a:xfrm>
          <a:prstGeom prst="rect">
            <a:avLst/>
          </a:prstGeom>
          <a:noFill/>
          <a:ln>
            <a:noFill/>
          </a:ln>
        </p:spPr>
        <p:txBody>
          <a:bodyPr wrap="square" rtlCol="0">
            <a:spAutoFit/>
          </a:bodyPr>
          <a:lstStyle/>
          <a:p>
            <a:r>
              <a:rPr lang="en-US" sz="1600" b="1" dirty="0" smtClean="0">
                <a:solidFill>
                  <a:srgbClr val="F6819D"/>
                </a:solidFill>
              </a:rPr>
              <a:t>Recipes Display</a:t>
            </a:r>
            <a:endParaRPr lang="en-US" sz="1600" b="1" dirty="0">
              <a:solidFill>
                <a:srgbClr val="F6819D"/>
              </a:solidFill>
            </a:endParaRPr>
          </a:p>
        </p:txBody>
      </p:sp>
    </p:spTree>
    <p:extLst>
      <p:ext uri="{BB962C8B-B14F-4D97-AF65-F5344CB8AC3E}">
        <p14:creationId xmlns:p14="http://schemas.microsoft.com/office/powerpoint/2010/main" xmlns="" val="1010709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50275"/>
            <a:ext cx="3437551" cy="461665"/>
          </a:xfrm>
          <a:prstGeom prst="rect">
            <a:avLst/>
          </a:prstGeom>
          <a:solidFill>
            <a:srgbClr val="DB93FF"/>
          </a:solidFill>
        </p:spPr>
        <p:txBody>
          <a:bodyPr wrap="square">
            <a:spAutoFit/>
          </a:bodyPr>
          <a:lstStyle/>
          <a:p>
            <a:r>
              <a:rPr lang="en-US" sz="2400" b="1" dirty="0">
                <a:solidFill>
                  <a:schemeClr val="bg1"/>
                </a:solidFill>
              </a:rPr>
              <a:t>9</a:t>
            </a:r>
            <a:r>
              <a:rPr lang="en-US" sz="2400" b="1" dirty="0" smtClean="0">
                <a:solidFill>
                  <a:schemeClr val="bg1"/>
                </a:solidFill>
              </a:rPr>
              <a:t>) Admin Panel:</a:t>
            </a:r>
            <a:endParaRPr lang="en-US" sz="2400" b="1" dirty="0">
              <a:solidFill>
                <a:schemeClr val="bg1"/>
              </a:solidFill>
            </a:endParaRPr>
          </a:p>
        </p:txBody>
      </p:sp>
      <p:sp>
        <p:nvSpPr>
          <p:cNvPr id="3" name="Rectangle 2"/>
          <p:cNvSpPr/>
          <p:nvPr/>
        </p:nvSpPr>
        <p:spPr>
          <a:xfrm>
            <a:off x="180720" y="735401"/>
            <a:ext cx="11642472" cy="830997"/>
          </a:xfrm>
          <a:prstGeom prst="rect">
            <a:avLst/>
          </a:prstGeom>
        </p:spPr>
        <p:txBody>
          <a:bodyPr wrap="square">
            <a:spAutoFit/>
          </a:bodyPr>
          <a:lstStyle/>
          <a:p>
            <a:r>
              <a:rPr lang="en-US" sz="2400" dirty="0">
                <a:solidFill>
                  <a:srgbClr val="CC66FF"/>
                </a:solidFill>
              </a:rPr>
              <a:t>9.1 Create a secure login page for admin </a:t>
            </a:r>
            <a:r>
              <a:rPr lang="en-US" sz="2400" dirty="0" smtClean="0">
                <a:solidFill>
                  <a:srgbClr val="CC66FF"/>
                </a:solidFill>
              </a:rPr>
              <a:t>access</a:t>
            </a:r>
          </a:p>
          <a:p>
            <a:r>
              <a:rPr lang="en-US" sz="2400" dirty="0">
                <a:solidFill>
                  <a:srgbClr val="CC66FF"/>
                </a:solidFill>
              </a:rPr>
              <a:t>9.2 Enable admin functionalities to add and update recipe details</a:t>
            </a:r>
            <a:r>
              <a:rPr lang="en-US" sz="2400" dirty="0" smtClean="0">
                <a:solidFill>
                  <a:srgbClr val="CC66FF"/>
                </a:solidFill>
              </a:rPr>
              <a:t>.</a:t>
            </a:r>
            <a:endParaRPr lang="en-US" sz="2400" dirty="0">
              <a:solidFill>
                <a:srgbClr val="CC66FF"/>
              </a:solidFill>
            </a:endParaRPr>
          </a:p>
        </p:txBody>
      </p:sp>
      <p:pic>
        <p:nvPicPr>
          <p:cNvPr id="4" name="Picture 3"/>
          <p:cNvPicPr>
            <a:picLocks noChangeAspect="1"/>
          </p:cNvPicPr>
          <p:nvPr/>
        </p:nvPicPr>
        <p:blipFill>
          <a:blip r:embed="rId2"/>
          <a:stretch>
            <a:fillRect/>
          </a:stretch>
        </p:blipFill>
        <p:spPr>
          <a:xfrm>
            <a:off x="421828" y="1684320"/>
            <a:ext cx="9806693" cy="3774462"/>
          </a:xfrm>
          <a:prstGeom prst="rect">
            <a:avLst/>
          </a:prstGeom>
          <a:ln>
            <a:solidFill>
              <a:srgbClr val="F6819D"/>
            </a:solidFill>
          </a:ln>
        </p:spPr>
      </p:pic>
      <p:sp>
        <p:nvSpPr>
          <p:cNvPr id="5" name="TextBox 4"/>
          <p:cNvSpPr txBox="1"/>
          <p:nvPr/>
        </p:nvSpPr>
        <p:spPr>
          <a:xfrm>
            <a:off x="4872982" y="5458782"/>
            <a:ext cx="1782999" cy="461665"/>
          </a:xfrm>
          <a:prstGeom prst="rect">
            <a:avLst/>
          </a:prstGeom>
          <a:noFill/>
          <a:ln>
            <a:noFill/>
          </a:ln>
        </p:spPr>
        <p:txBody>
          <a:bodyPr wrap="square" rtlCol="0">
            <a:spAutoFit/>
          </a:bodyPr>
          <a:lstStyle/>
          <a:p>
            <a:r>
              <a:rPr lang="en-US" sz="2400" b="1" dirty="0" smtClean="0">
                <a:solidFill>
                  <a:srgbClr val="F6819D"/>
                </a:solidFill>
              </a:rPr>
              <a:t>Login Page</a:t>
            </a:r>
            <a:endParaRPr lang="en-US" sz="2400" b="1" dirty="0">
              <a:solidFill>
                <a:srgbClr val="F6819D"/>
              </a:solidFill>
            </a:endParaRPr>
          </a:p>
        </p:txBody>
      </p:sp>
      <p:sp>
        <p:nvSpPr>
          <p:cNvPr id="9" name="TextBox 8"/>
          <p:cNvSpPr txBox="1"/>
          <p:nvPr/>
        </p:nvSpPr>
        <p:spPr>
          <a:xfrm>
            <a:off x="8402000" y="1181676"/>
            <a:ext cx="3721174" cy="307777"/>
          </a:xfrm>
          <a:prstGeom prst="rect">
            <a:avLst/>
          </a:prstGeom>
          <a:noFill/>
          <a:ln>
            <a:noFill/>
          </a:ln>
        </p:spPr>
        <p:txBody>
          <a:bodyPr wrap="square" rtlCol="0">
            <a:spAutoFit/>
          </a:bodyPr>
          <a:lstStyle/>
          <a:p>
            <a:r>
              <a:rPr lang="en-US" sz="1400" b="1" dirty="0" smtClean="0">
                <a:solidFill>
                  <a:srgbClr val="F6819D"/>
                </a:solidFill>
              </a:rPr>
              <a:t>Already mentioned on previous page</a:t>
            </a:r>
            <a:endParaRPr lang="en-US" sz="1400" b="1" dirty="0">
              <a:solidFill>
                <a:srgbClr val="F6819D"/>
              </a:solidFill>
            </a:endParaRPr>
          </a:p>
        </p:txBody>
      </p:sp>
    </p:spTree>
    <p:extLst>
      <p:ext uri="{BB962C8B-B14F-4D97-AF65-F5344CB8AC3E}">
        <p14:creationId xmlns:p14="http://schemas.microsoft.com/office/powerpoint/2010/main" xmlns="" val="2447030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469" y="178160"/>
            <a:ext cx="11642472" cy="461665"/>
          </a:xfrm>
          <a:prstGeom prst="rect">
            <a:avLst/>
          </a:prstGeom>
        </p:spPr>
        <p:txBody>
          <a:bodyPr wrap="square">
            <a:spAutoFit/>
          </a:bodyPr>
          <a:lstStyle/>
          <a:p>
            <a:r>
              <a:rPr lang="en-US" sz="2400" dirty="0">
                <a:solidFill>
                  <a:srgbClr val="CC66FF"/>
                </a:solidFill>
              </a:rPr>
              <a:t> 9.3 Implement a system to check and manage registered users and their payment details.</a:t>
            </a:r>
          </a:p>
        </p:txBody>
      </p:sp>
      <p:sp>
        <p:nvSpPr>
          <p:cNvPr id="3" name="TextBox 2"/>
          <p:cNvSpPr txBox="1"/>
          <p:nvPr/>
        </p:nvSpPr>
        <p:spPr>
          <a:xfrm>
            <a:off x="864972" y="856618"/>
            <a:ext cx="2248931" cy="461665"/>
          </a:xfrm>
          <a:prstGeom prst="rect">
            <a:avLst/>
          </a:prstGeom>
          <a:noFill/>
          <a:ln>
            <a:solidFill>
              <a:srgbClr val="FFAFFF"/>
            </a:solidFill>
          </a:ln>
        </p:spPr>
        <p:txBody>
          <a:bodyPr wrap="square" rtlCol="0">
            <a:spAutoFit/>
          </a:bodyPr>
          <a:lstStyle/>
          <a:p>
            <a:r>
              <a:rPr lang="en-US" sz="2400" b="1" i="1" dirty="0" smtClean="0">
                <a:solidFill>
                  <a:srgbClr val="FF00FF"/>
                </a:solidFill>
              </a:rPr>
              <a:t>On Website</a:t>
            </a:r>
            <a:endParaRPr lang="en-US" sz="2400" b="1" i="1" dirty="0">
              <a:solidFill>
                <a:srgbClr val="FF00FF"/>
              </a:solidFill>
            </a:endParaRPr>
          </a:p>
        </p:txBody>
      </p:sp>
      <p:sp>
        <p:nvSpPr>
          <p:cNvPr id="4" name="TextBox 3"/>
          <p:cNvSpPr txBox="1"/>
          <p:nvPr/>
        </p:nvSpPr>
        <p:spPr>
          <a:xfrm>
            <a:off x="285137" y="1465006"/>
            <a:ext cx="3195482" cy="584775"/>
          </a:xfrm>
          <a:prstGeom prst="rect">
            <a:avLst/>
          </a:prstGeom>
          <a:noFill/>
        </p:spPr>
        <p:txBody>
          <a:bodyPr wrap="square" rtlCol="0">
            <a:spAutoFit/>
          </a:bodyPr>
          <a:lstStyle/>
          <a:p>
            <a:r>
              <a:rPr lang="en-US" sz="1600" b="1" dirty="0" smtClean="0">
                <a:solidFill>
                  <a:srgbClr val="F6819D"/>
                </a:solidFill>
              </a:rPr>
              <a:t>1)First of all user will register himself on register page</a:t>
            </a:r>
            <a:endParaRPr lang="en-US" sz="1600" b="1" dirty="0">
              <a:solidFill>
                <a:srgbClr val="F6819D"/>
              </a:solidFill>
            </a:endParaRPr>
          </a:p>
        </p:txBody>
      </p:sp>
      <p:pic>
        <p:nvPicPr>
          <p:cNvPr id="5" name="Picture 4"/>
          <p:cNvPicPr>
            <a:picLocks noChangeAspect="1"/>
          </p:cNvPicPr>
          <p:nvPr/>
        </p:nvPicPr>
        <p:blipFill>
          <a:blip r:embed="rId2" cstate="print"/>
          <a:stretch>
            <a:fillRect/>
          </a:stretch>
        </p:blipFill>
        <p:spPr>
          <a:xfrm>
            <a:off x="397030" y="2049781"/>
            <a:ext cx="2986301" cy="2420025"/>
          </a:xfrm>
          <a:prstGeom prst="rect">
            <a:avLst/>
          </a:prstGeom>
          <a:ln>
            <a:solidFill>
              <a:srgbClr val="F6819D"/>
            </a:solidFill>
          </a:ln>
        </p:spPr>
      </p:pic>
      <p:sp>
        <p:nvSpPr>
          <p:cNvPr id="6" name="TextBox 5"/>
          <p:cNvSpPr txBox="1"/>
          <p:nvPr/>
        </p:nvSpPr>
        <p:spPr>
          <a:xfrm>
            <a:off x="292438" y="5456206"/>
            <a:ext cx="5420103" cy="338554"/>
          </a:xfrm>
          <a:prstGeom prst="rect">
            <a:avLst/>
          </a:prstGeom>
          <a:noFill/>
        </p:spPr>
        <p:txBody>
          <a:bodyPr wrap="square" rtlCol="0">
            <a:spAutoFit/>
          </a:bodyPr>
          <a:lstStyle/>
          <a:p>
            <a:r>
              <a:rPr lang="en-US" sz="1600" b="1" dirty="0" smtClean="0">
                <a:solidFill>
                  <a:srgbClr val="F6819D"/>
                </a:solidFill>
              </a:rPr>
              <a:t>2)As he registers successfully user data goes into the database</a:t>
            </a:r>
            <a:endParaRPr lang="en-US" sz="1600" b="1" dirty="0">
              <a:solidFill>
                <a:srgbClr val="F6819D"/>
              </a:solidFill>
            </a:endParaRPr>
          </a:p>
        </p:txBody>
      </p:sp>
      <p:cxnSp>
        <p:nvCxnSpPr>
          <p:cNvPr id="8" name="Straight Arrow Connector 7"/>
          <p:cNvCxnSpPr/>
          <p:nvPr/>
        </p:nvCxnSpPr>
        <p:spPr>
          <a:xfrm flipH="1">
            <a:off x="1882877" y="4469806"/>
            <a:ext cx="1" cy="986400"/>
          </a:xfrm>
          <a:prstGeom prst="straightConnector1">
            <a:avLst/>
          </a:prstGeom>
          <a:ln w="28575">
            <a:solidFill>
              <a:srgbClr val="FD95B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195469" y="5856613"/>
            <a:ext cx="5592158" cy="585993"/>
          </a:xfrm>
          <a:prstGeom prst="rect">
            <a:avLst/>
          </a:prstGeom>
          <a:ln>
            <a:noFill/>
          </a:ln>
          <a:effectLst>
            <a:outerShdw blurRad="50800" dist="38100" dir="5400000" algn="t" rotWithShape="0">
              <a:prstClr val="black">
                <a:alpha val="40000"/>
              </a:prstClr>
            </a:outerShdw>
          </a:effectLst>
        </p:spPr>
      </p:pic>
      <p:pic>
        <p:nvPicPr>
          <p:cNvPr id="10" name="Picture 9"/>
          <p:cNvPicPr>
            <a:picLocks noChangeAspect="1"/>
          </p:cNvPicPr>
          <p:nvPr/>
        </p:nvPicPr>
        <p:blipFill>
          <a:blip r:embed="rId4"/>
          <a:stretch>
            <a:fillRect/>
          </a:stretch>
        </p:blipFill>
        <p:spPr>
          <a:xfrm>
            <a:off x="5787627" y="5856613"/>
            <a:ext cx="4353661" cy="585993"/>
          </a:xfrm>
          <a:prstGeom prst="rect">
            <a:avLst/>
          </a:prstGeom>
          <a:ln>
            <a:noFill/>
          </a:ln>
          <a:effectLst>
            <a:outerShdw blurRad="50800" dist="38100" dir="5400000" algn="t" rotWithShape="0">
              <a:prstClr val="black">
                <a:alpha val="40000"/>
              </a:prstClr>
            </a:outerShdw>
          </a:effectLst>
        </p:spPr>
      </p:pic>
      <p:pic>
        <p:nvPicPr>
          <p:cNvPr id="11" name="Picture 10"/>
          <p:cNvPicPr>
            <a:picLocks noChangeAspect="1"/>
          </p:cNvPicPr>
          <p:nvPr/>
        </p:nvPicPr>
        <p:blipFill>
          <a:blip r:embed="rId5"/>
          <a:stretch>
            <a:fillRect/>
          </a:stretch>
        </p:blipFill>
        <p:spPr>
          <a:xfrm>
            <a:off x="10141288" y="5856613"/>
            <a:ext cx="1907765" cy="585993"/>
          </a:xfrm>
          <a:prstGeom prst="rect">
            <a:avLst/>
          </a:prstGeom>
          <a:ln>
            <a:noFill/>
          </a:ln>
          <a:effectLst>
            <a:outerShdw blurRad="50800" dist="38100" dir="5400000" algn="t" rotWithShape="0">
              <a:prstClr val="black">
                <a:alpha val="40000"/>
              </a:prstClr>
            </a:outerShdw>
          </a:effectLst>
        </p:spPr>
      </p:pic>
      <p:pic>
        <p:nvPicPr>
          <p:cNvPr id="1028" name="Picture 4" descr="Database | Bruke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46328" y="5394353"/>
            <a:ext cx="370377" cy="37037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4" name="Straight Arrow Connector 23"/>
          <p:cNvCxnSpPr/>
          <p:nvPr/>
        </p:nvCxnSpPr>
        <p:spPr>
          <a:xfrm flipV="1">
            <a:off x="11279821" y="4289010"/>
            <a:ext cx="14632" cy="1567603"/>
          </a:xfrm>
          <a:prstGeom prst="straightConnector1">
            <a:avLst/>
          </a:prstGeom>
          <a:ln w="28575">
            <a:solidFill>
              <a:srgbClr val="FD95B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96365" y="856618"/>
            <a:ext cx="2248931" cy="461665"/>
          </a:xfrm>
          <a:prstGeom prst="rect">
            <a:avLst/>
          </a:prstGeom>
          <a:noFill/>
          <a:ln>
            <a:solidFill>
              <a:srgbClr val="FFAFFF"/>
            </a:solidFill>
          </a:ln>
        </p:spPr>
        <p:txBody>
          <a:bodyPr wrap="square" rtlCol="0">
            <a:spAutoFit/>
          </a:bodyPr>
          <a:lstStyle/>
          <a:p>
            <a:r>
              <a:rPr lang="en-US" sz="2400" b="1" i="1" dirty="0" smtClean="0">
                <a:solidFill>
                  <a:srgbClr val="FF00FF"/>
                </a:solidFill>
              </a:rPr>
              <a:t>On Admin Panel</a:t>
            </a:r>
            <a:endParaRPr lang="en-US" sz="2400" b="1" i="1" dirty="0">
              <a:solidFill>
                <a:srgbClr val="FF00FF"/>
              </a:solidFill>
            </a:endParaRPr>
          </a:p>
        </p:txBody>
      </p:sp>
      <p:pic>
        <p:nvPicPr>
          <p:cNvPr id="26" name="Picture 25"/>
          <p:cNvPicPr>
            <a:picLocks noChangeAspect="1"/>
          </p:cNvPicPr>
          <p:nvPr/>
        </p:nvPicPr>
        <p:blipFill>
          <a:blip r:embed="rId7"/>
          <a:stretch>
            <a:fillRect/>
          </a:stretch>
        </p:blipFill>
        <p:spPr>
          <a:xfrm>
            <a:off x="3903406" y="2031230"/>
            <a:ext cx="7853065" cy="2195927"/>
          </a:xfrm>
          <a:prstGeom prst="rect">
            <a:avLst/>
          </a:prstGeom>
          <a:ln>
            <a:solidFill>
              <a:srgbClr val="FD95B0"/>
            </a:solidFill>
          </a:ln>
        </p:spPr>
      </p:pic>
      <p:sp>
        <p:nvSpPr>
          <p:cNvPr id="33" name="TextBox 32"/>
          <p:cNvSpPr txBox="1"/>
          <p:nvPr/>
        </p:nvSpPr>
        <p:spPr>
          <a:xfrm>
            <a:off x="3903406" y="4289010"/>
            <a:ext cx="7391047" cy="584775"/>
          </a:xfrm>
          <a:prstGeom prst="rect">
            <a:avLst/>
          </a:prstGeom>
          <a:noFill/>
        </p:spPr>
        <p:txBody>
          <a:bodyPr wrap="square" rtlCol="0">
            <a:spAutoFit/>
          </a:bodyPr>
          <a:lstStyle/>
          <a:p>
            <a:r>
              <a:rPr lang="en-US" sz="1600" b="1" dirty="0" smtClean="0">
                <a:solidFill>
                  <a:srgbClr val="F6819D"/>
                </a:solidFill>
              </a:rPr>
              <a:t>3)From database the registered users data is getting displayed in list form on user index page</a:t>
            </a:r>
            <a:endParaRPr lang="en-US" sz="1600" b="1" dirty="0">
              <a:solidFill>
                <a:srgbClr val="F6819D"/>
              </a:solidFill>
            </a:endParaRPr>
          </a:p>
        </p:txBody>
      </p:sp>
      <p:sp>
        <p:nvSpPr>
          <p:cNvPr id="34" name="TextBox 33"/>
          <p:cNvSpPr txBox="1"/>
          <p:nvPr/>
        </p:nvSpPr>
        <p:spPr>
          <a:xfrm>
            <a:off x="3903405" y="1453789"/>
            <a:ext cx="7853065" cy="584775"/>
          </a:xfrm>
          <a:prstGeom prst="rect">
            <a:avLst/>
          </a:prstGeom>
          <a:noFill/>
        </p:spPr>
        <p:txBody>
          <a:bodyPr wrap="square" rtlCol="0">
            <a:spAutoFit/>
          </a:bodyPr>
          <a:lstStyle/>
          <a:p>
            <a:r>
              <a:rPr lang="en-US" sz="1600" b="1" dirty="0" smtClean="0">
                <a:solidFill>
                  <a:srgbClr val="FF66CC"/>
                </a:solidFill>
              </a:rPr>
              <a:t>Users Registered on Monthly Subscription are highlighted with silver color and for Yearly subscription are highlighted with golden color</a:t>
            </a:r>
            <a:endParaRPr lang="en-US" sz="1600" b="1" dirty="0">
              <a:solidFill>
                <a:srgbClr val="FF66CC"/>
              </a:solidFill>
            </a:endParaRPr>
          </a:p>
        </p:txBody>
      </p:sp>
    </p:spTree>
    <p:extLst>
      <p:ext uri="{BB962C8B-B14F-4D97-AF65-F5344CB8AC3E}">
        <p14:creationId xmlns:p14="http://schemas.microsoft.com/office/powerpoint/2010/main" xmlns="" val="31395940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469" y="178160"/>
            <a:ext cx="11642472" cy="461665"/>
          </a:xfrm>
          <a:prstGeom prst="rect">
            <a:avLst/>
          </a:prstGeom>
        </p:spPr>
        <p:txBody>
          <a:bodyPr wrap="square">
            <a:spAutoFit/>
          </a:bodyPr>
          <a:lstStyle/>
          <a:p>
            <a:r>
              <a:rPr lang="en-US" sz="2400" dirty="0">
                <a:solidFill>
                  <a:srgbClr val="CC66FF"/>
                </a:solidFill>
              </a:rPr>
              <a:t>9.4 Develop features to monitor and update the status of book orders.</a:t>
            </a:r>
          </a:p>
        </p:txBody>
      </p:sp>
      <p:sp>
        <p:nvSpPr>
          <p:cNvPr id="3" name="TextBox 2"/>
          <p:cNvSpPr txBox="1"/>
          <p:nvPr/>
        </p:nvSpPr>
        <p:spPr>
          <a:xfrm>
            <a:off x="491614" y="639825"/>
            <a:ext cx="5781367" cy="338554"/>
          </a:xfrm>
          <a:prstGeom prst="rect">
            <a:avLst/>
          </a:prstGeom>
          <a:noFill/>
        </p:spPr>
        <p:txBody>
          <a:bodyPr wrap="square" rtlCol="0">
            <a:spAutoFit/>
          </a:bodyPr>
          <a:lstStyle/>
          <a:p>
            <a:r>
              <a:rPr lang="en-US" sz="1600" b="1" dirty="0" smtClean="0">
                <a:solidFill>
                  <a:srgbClr val="FF66CC"/>
                </a:solidFill>
              </a:rPr>
              <a:t>Books can be ordered by both Registered and Unregistered Users</a:t>
            </a:r>
            <a:endParaRPr lang="en-US" sz="1600" b="1" dirty="0">
              <a:solidFill>
                <a:srgbClr val="FF66CC"/>
              </a:solidFill>
            </a:endParaRPr>
          </a:p>
        </p:txBody>
      </p:sp>
      <p:sp>
        <p:nvSpPr>
          <p:cNvPr id="4" name="TextBox 3"/>
          <p:cNvSpPr txBox="1"/>
          <p:nvPr/>
        </p:nvSpPr>
        <p:spPr>
          <a:xfrm>
            <a:off x="491614" y="1087451"/>
            <a:ext cx="2248931" cy="461665"/>
          </a:xfrm>
          <a:prstGeom prst="rect">
            <a:avLst/>
          </a:prstGeom>
          <a:noFill/>
          <a:ln>
            <a:solidFill>
              <a:srgbClr val="FFAFFF"/>
            </a:solidFill>
          </a:ln>
        </p:spPr>
        <p:txBody>
          <a:bodyPr wrap="square" rtlCol="0">
            <a:spAutoFit/>
          </a:bodyPr>
          <a:lstStyle/>
          <a:p>
            <a:r>
              <a:rPr lang="en-US" sz="2400" b="1" i="1" dirty="0" smtClean="0">
                <a:solidFill>
                  <a:srgbClr val="FF00FF"/>
                </a:solidFill>
              </a:rPr>
              <a:t>On Website</a:t>
            </a:r>
            <a:endParaRPr lang="en-US" sz="2400" b="1" i="1" dirty="0">
              <a:solidFill>
                <a:srgbClr val="FF00FF"/>
              </a:solidFill>
            </a:endParaRPr>
          </a:p>
        </p:txBody>
      </p:sp>
      <p:pic>
        <p:nvPicPr>
          <p:cNvPr id="5" name="Picture 4"/>
          <p:cNvPicPr>
            <a:picLocks noChangeAspect="1"/>
          </p:cNvPicPr>
          <p:nvPr/>
        </p:nvPicPr>
        <p:blipFill>
          <a:blip r:embed="rId2" cstate="print"/>
          <a:stretch>
            <a:fillRect/>
          </a:stretch>
        </p:blipFill>
        <p:spPr>
          <a:xfrm>
            <a:off x="340731" y="1658188"/>
            <a:ext cx="4188939" cy="2143478"/>
          </a:xfrm>
          <a:prstGeom prst="rect">
            <a:avLst/>
          </a:prstGeom>
          <a:ln>
            <a:solidFill>
              <a:srgbClr val="F6819D"/>
            </a:solidFill>
          </a:ln>
        </p:spPr>
      </p:pic>
      <p:sp>
        <p:nvSpPr>
          <p:cNvPr id="6" name="TextBox 5"/>
          <p:cNvSpPr txBox="1"/>
          <p:nvPr/>
        </p:nvSpPr>
        <p:spPr>
          <a:xfrm>
            <a:off x="1882681" y="3801666"/>
            <a:ext cx="1499616" cy="307777"/>
          </a:xfrm>
          <a:prstGeom prst="rect">
            <a:avLst/>
          </a:prstGeom>
          <a:noFill/>
          <a:ln>
            <a:noFill/>
          </a:ln>
        </p:spPr>
        <p:txBody>
          <a:bodyPr wrap="square" rtlCol="0">
            <a:spAutoFit/>
          </a:bodyPr>
          <a:lstStyle/>
          <a:p>
            <a:r>
              <a:rPr lang="en-US" sz="1400" b="1" dirty="0" smtClean="0">
                <a:solidFill>
                  <a:srgbClr val="F6819D"/>
                </a:solidFill>
              </a:rPr>
              <a:t>Books Page</a:t>
            </a:r>
            <a:endParaRPr lang="en-US" sz="1400" b="1" dirty="0">
              <a:solidFill>
                <a:srgbClr val="F6819D"/>
              </a:solidFill>
            </a:endParaRPr>
          </a:p>
        </p:txBody>
      </p:sp>
      <p:pic>
        <p:nvPicPr>
          <p:cNvPr id="7" name="Picture 6"/>
          <p:cNvPicPr>
            <a:picLocks noChangeAspect="1"/>
          </p:cNvPicPr>
          <p:nvPr/>
        </p:nvPicPr>
        <p:blipFill>
          <a:blip r:embed="rId3" cstate="print"/>
          <a:stretch>
            <a:fillRect/>
          </a:stretch>
        </p:blipFill>
        <p:spPr>
          <a:xfrm>
            <a:off x="340731" y="4183474"/>
            <a:ext cx="4188939" cy="2143478"/>
          </a:xfrm>
          <a:prstGeom prst="rect">
            <a:avLst/>
          </a:prstGeom>
          <a:ln>
            <a:solidFill>
              <a:srgbClr val="F6819D"/>
            </a:solidFill>
          </a:ln>
        </p:spPr>
      </p:pic>
      <p:sp>
        <p:nvSpPr>
          <p:cNvPr id="8" name="TextBox 7"/>
          <p:cNvSpPr txBox="1"/>
          <p:nvPr/>
        </p:nvSpPr>
        <p:spPr>
          <a:xfrm>
            <a:off x="1779442" y="6326952"/>
            <a:ext cx="1499616" cy="307777"/>
          </a:xfrm>
          <a:prstGeom prst="rect">
            <a:avLst/>
          </a:prstGeom>
          <a:noFill/>
          <a:ln>
            <a:noFill/>
          </a:ln>
        </p:spPr>
        <p:txBody>
          <a:bodyPr wrap="square" rtlCol="0">
            <a:spAutoFit/>
          </a:bodyPr>
          <a:lstStyle/>
          <a:p>
            <a:r>
              <a:rPr lang="en-US" sz="1400" b="1" dirty="0" smtClean="0">
                <a:solidFill>
                  <a:srgbClr val="F6819D"/>
                </a:solidFill>
              </a:rPr>
              <a:t>Books Checkout</a:t>
            </a:r>
            <a:endParaRPr lang="en-US" sz="1400" b="1" dirty="0">
              <a:solidFill>
                <a:srgbClr val="F6819D"/>
              </a:solidFill>
            </a:endParaRPr>
          </a:p>
        </p:txBody>
      </p:sp>
      <p:sp>
        <p:nvSpPr>
          <p:cNvPr id="11" name="Rectangle 10"/>
          <p:cNvSpPr/>
          <p:nvPr/>
        </p:nvSpPr>
        <p:spPr>
          <a:xfrm>
            <a:off x="650132" y="3239312"/>
            <a:ext cx="601494" cy="223736"/>
          </a:xfrm>
          <a:prstGeom prst="rect">
            <a:avLst/>
          </a:prstGeom>
          <a:noFill/>
          <a:ln>
            <a:solidFill>
              <a:srgbClr val="0DC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p:cNvCxnSpPr>
            <a:endCxn id="7" idx="1"/>
          </p:cNvCxnSpPr>
          <p:nvPr/>
        </p:nvCxnSpPr>
        <p:spPr>
          <a:xfrm rot="5400000">
            <a:off x="-461173" y="4143905"/>
            <a:ext cx="1913212" cy="309404"/>
          </a:xfrm>
          <a:prstGeom prst="bentConnector4">
            <a:avLst>
              <a:gd name="adj1" fmla="val 905"/>
              <a:gd name="adj2" fmla="val 173884"/>
            </a:avLst>
          </a:prstGeom>
          <a:ln w="19050">
            <a:solidFill>
              <a:srgbClr val="0DCA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p:cNvCxnSpPr>
          <p:nvPr/>
        </p:nvCxnSpPr>
        <p:spPr>
          <a:xfrm>
            <a:off x="4529670" y="5255213"/>
            <a:ext cx="669859" cy="0"/>
          </a:xfrm>
          <a:prstGeom prst="straightConnector1">
            <a:avLst/>
          </a:prstGeom>
          <a:ln w="28575">
            <a:solidFill>
              <a:srgbClr val="FD95B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529670" y="4873405"/>
            <a:ext cx="5636307" cy="307777"/>
          </a:xfrm>
          <a:prstGeom prst="rect">
            <a:avLst/>
          </a:prstGeom>
          <a:noFill/>
          <a:ln>
            <a:noFill/>
          </a:ln>
        </p:spPr>
        <p:txBody>
          <a:bodyPr wrap="square" rtlCol="0">
            <a:spAutoFit/>
          </a:bodyPr>
          <a:lstStyle/>
          <a:p>
            <a:r>
              <a:rPr lang="en-US" sz="1400" b="1" dirty="0" smtClean="0">
                <a:solidFill>
                  <a:srgbClr val="F6819D"/>
                </a:solidFill>
              </a:rPr>
              <a:t>After Checkout Data goes into database with by default status of pending</a:t>
            </a:r>
            <a:endParaRPr lang="en-US" sz="1400" b="1" dirty="0">
              <a:solidFill>
                <a:srgbClr val="F6819D"/>
              </a:solidFill>
            </a:endParaRPr>
          </a:p>
        </p:txBody>
      </p:sp>
      <p:pic>
        <p:nvPicPr>
          <p:cNvPr id="23" name="Picture 22"/>
          <p:cNvPicPr>
            <a:picLocks noChangeAspect="1"/>
          </p:cNvPicPr>
          <p:nvPr/>
        </p:nvPicPr>
        <p:blipFill>
          <a:blip r:embed="rId4"/>
          <a:stretch>
            <a:fillRect/>
          </a:stretch>
        </p:blipFill>
        <p:spPr>
          <a:xfrm>
            <a:off x="5199529" y="5181182"/>
            <a:ext cx="6241104" cy="1174792"/>
          </a:xfrm>
          <a:prstGeom prst="rect">
            <a:avLst/>
          </a:prstGeom>
          <a:ln>
            <a:solidFill>
              <a:srgbClr val="FD95B0"/>
            </a:solidFill>
          </a:ln>
        </p:spPr>
      </p:pic>
      <p:pic>
        <p:nvPicPr>
          <p:cNvPr id="24" name="Picture 4" descr="Database | Bruke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027684" y="4873405"/>
            <a:ext cx="276586" cy="276586"/>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Box 24"/>
          <p:cNvSpPr txBox="1"/>
          <p:nvPr/>
        </p:nvSpPr>
        <p:spPr>
          <a:xfrm>
            <a:off x="9041511" y="1196523"/>
            <a:ext cx="2248931" cy="461665"/>
          </a:xfrm>
          <a:prstGeom prst="rect">
            <a:avLst/>
          </a:prstGeom>
          <a:noFill/>
          <a:ln>
            <a:solidFill>
              <a:srgbClr val="FFAFFF"/>
            </a:solidFill>
          </a:ln>
        </p:spPr>
        <p:txBody>
          <a:bodyPr wrap="square" rtlCol="0">
            <a:spAutoFit/>
          </a:bodyPr>
          <a:lstStyle/>
          <a:p>
            <a:r>
              <a:rPr lang="en-US" sz="2400" b="1" i="1" dirty="0" smtClean="0">
                <a:solidFill>
                  <a:srgbClr val="FF00FF"/>
                </a:solidFill>
              </a:rPr>
              <a:t>On Admin Panel</a:t>
            </a:r>
            <a:endParaRPr lang="en-US" sz="2400" b="1" i="1" dirty="0">
              <a:solidFill>
                <a:srgbClr val="FF00FF"/>
              </a:solidFill>
            </a:endParaRPr>
          </a:p>
        </p:txBody>
      </p:sp>
      <p:pic>
        <p:nvPicPr>
          <p:cNvPr id="26" name="Picture 25"/>
          <p:cNvPicPr>
            <a:picLocks noChangeAspect="1"/>
          </p:cNvPicPr>
          <p:nvPr/>
        </p:nvPicPr>
        <p:blipFill>
          <a:blip r:embed="rId6" cstate="print"/>
          <a:stretch>
            <a:fillRect/>
          </a:stretch>
        </p:blipFill>
        <p:spPr>
          <a:xfrm>
            <a:off x="5997969" y="3151365"/>
            <a:ext cx="5442663" cy="1542588"/>
          </a:xfrm>
          <a:prstGeom prst="rect">
            <a:avLst/>
          </a:prstGeom>
          <a:ln>
            <a:solidFill>
              <a:srgbClr val="FD95B0"/>
            </a:solidFill>
          </a:ln>
        </p:spPr>
      </p:pic>
      <p:pic>
        <p:nvPicPr>
          <p:cNvPr id="27" name="Picture 26"/>
          <p:cNvPicPr>
            <a:picLocks noChangeAspect="1"/>
          </p:cNvPicPr>
          <p:nvPr/>
        </p:nvPicPr>
        <p:blipFill>
          <a:blip r:embed="rId7" cstate="print"/>
          <a:stretch>
            <a:fillRect/>
          </a:stretch>
        </p:blipFill>
        <p:spPr>
          <a:xfrm>
            <a:off x="5997969" y="1717816"/>
            <a:ext cx="5442663" cy="1343823"/>
          </a:xfrm>
          <a:prstGeom prst="rect">
            <a:avLst/>
          </a:prstGeom>
          <a:ln>
            <a:solidFill>
              <a:srgbClr val="FD95B0"/>
            </a:solidFill>
          </a:ln>
        </p:spPr>
      </p:pic>
      <p:sp>
        <p:nvSpPr>
          <p:cNvPr id="28" name="TextBox 27"/>
          <p:cNvSpPr txBox="1"/>
          <p:nvPr/>
        </p:nvSpPr>
        <p:spPr>
          <a:xfrm rot="16200000">
            <a:off x="5087699" y="3784159"/>
            <a:ext cx="1499616" cy="276999"/>
          </a:xfrm>
          <a:prstGeom prst="rect">
            <a:avLst/>
          </a:prstGeom>
          <a:noFill/>
          <a:ln>
            <a:noFill/>
          </a:ln>
        </p:spPr>
        <p:txBody>
          <a:bodyPr wrap="square" rtlCol="0">
            <a:spAutoFit/>
          </a:bodyPr>
          <a:lstStyle/>
          <a:p>
            <a:r>
              <a:rPr lang="en-US" sz="1200" b="1" dirty="0" smtClean="0">
                <a:solidFill>
                  <a:srgbClr val="F6819D"/>
                </a:solidFill>
              </a:rPr>
              <a:t>Pending Orders page</a:t>
            </a:r>
            <a:endParaRPr lang="en-US" sz="1200" b="1" dirty="0">
              <a:solidFill>
                <a:srgbClr val="F6819D"/>
              </a:solidFill>
            </a:endParaRPr>
          </a:p>
        </p:txBody>
      </p:sp>
      <p:sp>
        <p:nvSpPr>
          <p:cNvPr id="29" name="TextBox 28"/>
          <p:cNvSpPr txBox="1"/>
          <p:nvPr/>
        </p:nvSpPr>
        <p:spPr>
          <a:xfrm rot="16200000">
            <a:off x="4934715" y="2177326"/>
            <a:ext cx="1805585" cy="276999"/>
          </a:xfrm>
          <a:prstGeom prst="rect">
            <a:avLst/>
          </a:prstGeom>
          <a:noFill/>
          <a:ln>
            <a:noFill/>
          </a:ln>
        </p:spPr>
        <p:txBody>
          <a:bodyPr wrap="square" rtlCol="0">
            <a:spAutoFit/>
          </a:bodyPr>
          <a:lstStyle/>
          <a:p>
            <a:r>
              <a:rPr lang="en-US" sz="1200" b="1" dirty="0" smtClean="0">
                <a:solidFill>
                  <a:srgbClr val="F6819D"/>
                </a:solidFill>
              </a:rPr>
              <a:t>Completed Orders page</a:t>
            </a:r>
            <a:endParaRPr lang="en-US" sz="1200" b="1" dirty="0">
              <a:solidFill>
                <a:srgbClr val="F6819D"/>
              </a:solidFill>
            </a:endParaRPr>
          </a:p>
        </p:txBody>
      </p:sp>
      <p:sp>
        <p:nvSpPr>
          <p:cNvPr id="30" name="Rectangle 29"/>
          <p:cNvSpPr/>
          <p:nvPr/>
        </p:nvSpPr>
        <p:spPr>
          <a:xfrm>
            <a:off x="10509558" y="3593149"/>
            <a:ext cx="763749" cy="184582"/>
          </a:xfrm>
          <a:prstGeom prst="rect">
            <a:avLst/>
          </a:prstGeom>
          <a:noFill/>
          <a:ln>
            <a:solidFill>
              <a:srgbClr val="198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Elbow Connector 31"/>
          <p:cNvCxnSpPr>
            <a:stCxn id="30" idx="3"/>
            <a:endCxn id="27" idx="3"/>
          </p:cNvCxnSpPr>
          <p:nvPr/>
        </p:nvCxnSpPr>
        <p:spPr>
          <a:xfrm flipV="1">
            <a:off x="11273307" y="2389728"/>
            <a:ext cx="167325" cy="1295712"/>
          </a:xfrm>
          <a:prstGeom prst="bentConnector3">
            <a:avLst>
              <a:gd name="adj1" fmla="val 236620"/>
            </a:avLst>
          </a:prstGeom>
          <a:ln w="19050">
            <a:solidFill>
              <a:srgbClr val="198754"/>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5400000">
            <a:off x="10335550" y="3120347"/>
            <a:ext cx="3102659" cy="461665"/>
          </a:xfrm>
          <a:prstGeom prst="rect">
            <a:avLst/>
          </a:prstGeom>
          <a:noFill/>
        </p:spPr>
        <p:txBody>
          <a:bodyPr wrap="square" rtlCol="0">
            <a:spAutoFit/>
          </a:bodyPr>
          <a:lstStyle/>
          <a:p>
            <a:r>
              <a:rPr lang="en-US" sz="800" b="1" dirty="0" smtClean="0">
                <a:solidFill>
                  <a:srgbClr val="198754"/>
                </a:solidFill>
              </a:rPr>
              <a:t>After clicking on this button the order status of that particular order changes from pending to completed  and the order goes from pending to completed orders page</a:t>
            </a:r>
            <a:endParaRPr lang="en-US" sz="800" b="1" dirty="0">
              <a:solidFill>
                <a:srgbClr val="198754"/>
              </a:solidFill>
            </a:endParaRPr>
          </a:p>
        </p:txBody>
      </p:sp>
    </p:spTree>
    <p:extLst>
      <p:ext uri="{BB962C8B-B14F-4D97-AF65-F5344CB8AC3E}">
        <p14:creationId xmlns:p14="http://schemas.microsoft.com/office/powerpoint/2010/main" xmlns="" val="215514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27024" y="314036"/>
            <a:ext cx="3980816" cy="707886"/>
          </a:xfrm>
          <a:prstGeom prst="rect">
            <a:avLst/>
          </a:prstGeom>
          <a:solidFill>
            <a:srgbClr val="F6819D"/>
          </a:solidFill>
        </p:spPr>
        <p:txBody>
          <a:bodyPr wrap="square" rtlCol="0">
            <a:spAutoFit/>
          </a:bodyPr>
          <a:lstStyle/>
          <a:p>
            <a:r>
              <a:rPr lang="en-US" sz="4000" b="1" dirty="0" smtClean="0">
                <a:solidFill>
                  <a:schemeClr val="bg1"/>
                </a:solidFill>
              </a:rPr>
              <a:t>Table of Contents</a:t>
            </a:r>
            <a:endParaRPr lang="en-US" sz="4000" b="1" dirty="0">
              <a:solidFill>
                <a:schemeClr val="bg1"/>
              </a:solidFill>
            </a:endParaRPr>
          </a:p>
        </p:txBody>
      </p:sp>
      <p:sp>
        <p:nvSpPr>
          <p:cNvPr id="5" name="TextBox 4"/>
          <p:cNvSpPr txBox="1"/>
          <p:nvPr/>
        </p:nvSpPr>
        <p:spPr>
          <a:xfrm>
            <a:off x="327024" y="1198880"/>
            <a:ext cx="10899776" cy="3785652"/>
          </a:xfrm>
          <a:prstGeom prst="rect">
            <a:avLst/>
          </a:prstGeom>
          <a:noFill/>
        </p:spPr>
        <p:txBody>
          <a:bodyPr wrap="square" rtlCol="0">
            <a:spAutoFit/>
          </a:bodyPr>
          <a:lstStyle/>
          <a:p>
            <a:pPr marL="285750" indent="-285750">
              <a:buFont typeface="Wingdings" panose="05000000000000000000" pitchFamily="2" charset="2"/>
              <a:buChar char="v"/>
            </a:pPr>
            <a:r>
              <a:rPr lang="en-US" sz="4000" dirty="0" smtClean="0">
                <a:ln w="3175">
                  <a:solidFill>
                    <a:srgbClr val="FC7699"/>
                  </a:solidFill>
                </a:ln>
                <a:solidFill>
                  <a:srgbClr val="FBC5D2"/>
                </a:solidFill>
                <a:latin typeface="Bahnschrift SemiBold" panose="020B0502040204020203" pitchFamily="34" charset="0"/>
              </a:rPr>
              <a:t> Introduction</a:t>
            </a:r>
          </a:p>
          <a:p>
            <a:pPr marL="285750" indent="-285750">
              <a:buFont typeface="Wingdings" panose="05000000000000000000" pitchFamily="2" charset="2"/>
              <a:buChar char="v"/>
            </a:pPr>
            <a:r>
              <a:rPr lang="en-US" sz="4000" dirty="0" smtClean="0">
                <a:ln w="3175">
                  <a:solidFill>
                    <a:srgbClr val="FC7699"/>
                  </a:solidFill>
                </a:ln>
                <a:solidFill>
                  <a:srgbClr val="FBC5D2"/>
                </a:solidFill>
                <a:latin typeface="Bahnschrift SemiBold" panose="020B0502040204020203" pitchFamily="34" charset="0"/>
              </a:rPr>
              <a:t>Technologies Used</a:t>
            </a:r>
          </a:p>
          <a:p>
            <a:pPr marL="285750" indent="-285750">
              <a:buFont typeface="Wingdings" panose="05000000000000000000" pitchFamily="2" charset="2"/>
              <a:buChar char="v"/>
            </a:pPr>
            <a:r>
              <a:rPr lang="en-US" sz="4000" dirty="0">
                <a:ln w="3175">
                  <a:solidFill>
                    <a:srgbClr val="FC7699"/>
                  </a:solidFill>
                </a:ln>
                <a:solidFill>
                  <a:srgbClr val="FBC5D2"/>
                </a:solidFill>
                <a:latin typeface="Bahnschrift SemiBold" panose="020B0502040204020203" pitchFamily="34" charset="0"/>
              </a:rPr>
              <a:t> </a:t>
            </a:r>
            <a:r>
              <a:rPr lang="en-US" sz="4000" dirty="0" smtClean="0">
                <a:ln w="3175">
                  <a:solidFill>
                    <a:srgbClr val="FC7699"/>
                  </a:solidFill>
                </a:ln>
                <a:solidFill>
                  <a:srgbClr val="FBC5D2"/>
                </a:solidFill>
                <a:latin typeface="Bahnschrift SemiBold" panose="020B0502040204020203" pitchFamily="34" charset="0"/>
              </a:rPr>
              <a:t>Why we used ASP .NET MVC?</a:t>
            </a:r>
          </a:p>
          <a:p>
            <a:pPr marL="285750" indent="-285750">
              <a:buFont typeface="Wingdings" panose="05000000000000000000" pitchFamily="2" charset="2"/>
              <a:buChar char="v"/>
            </a:pPr>
            <a:r>
              <a:rPr lang="en-US" sz="4000" dirty="0" smtClean="0">
                <a:ln w="3175">
                  <a:solidFill>
                    <a:srgbClr val="FC7699"/>
                  </a:solidFill>
                </a:ln>
                <a:solidFill>
                  <a:srgbClr val="FBC5D2"/>
                </a:solidFill>
                <a:latin typeface="Bahnschrift SemiBold" panose="020B0502040204020203" pitchFamily="34" charset="0"/>
              </a:rPr>
              <a:t>Database Diagram</a:t>
            </a:r>
          </a:p>
          <a:p>
            <a:pPr marL="285750" indent="-285750">
              <a:buFont typeface="Wingdings" panose="05000000000000000000" pitchFamily="2" charset="2"/>
              <a:buChar char="v"/>
            </a:pPr>
            <a:r>
              <a:rPr lang="en-US" sz="4000" dirty="0" smtClean="0">
                <a:ln w="3175">
                  <a:solidFill>
                    <a:srgbClr val="FC7699"/>
                  </a:solidFill>
                </a:ln>
                <a:solidFill>
                  <a:srgbClr val="FBC5D2"/>
                </a:solidFill>
                <a:latin typeface="Bahnschrift SemiBold" panose="020B0502040204020203" pitchFamily="34" charset="0"/>
              </a:rPr>
              <a:t>Problems/ Requirements</a:t>
            </a:r>
            <a:endParaRPr lang="en-US" sz="4000" dirty="0">
              <a:ln w="3175">
                <a:solidFill>
                  <a:srgbClr val="FC7699"/>
                </a:solidFill>
              </a:ln>
              <a:solidFill>
                <a:srgbClr val="FBC5D2"/>
              </a:solidFill>
              <a:latin typeface="Bahnschrift SemiBold" panose="020B0502040204020203" pitchFamily="34" charset="0"/>
            </a:endParaRPr>
          </a:p>
          <a:p>
            <a:pPr marL="285750" indent="-285750">
              <a:buFont typeface="Wingdings" panose="05000000000000000000" pitchFamily="2" charset="2"/>
              <a:buChar char="v"/>
            </a:pPr>
            <a:r>
              <a:rPr lang="en-US" sz="4000" dirty="0" smtClean="0">
                <a:ln w="3175">
                  <a:solidFill>
                    <a:srgbClr val="FC7699"/>
                  </a:solidFill>
                </a:ln>
                <a:solidFill>
                  <a:srgbClr val="FBC5D2"/>
                </a:solidFill>
                <a:latin typeface="Bahnschrift SemiBold" panose="020B0502040204020203" pitchFamily="34" charset="0"/>
              </a:rPr>
              <a:t>Installation Guide</a:t>
            </a:r>
            <a:endParaRPr lang="en-US" sz="4000" dirty="0">
              <a:ln w="3175">
                <a:solidFill>
                  <a:srgbClr val="FC7699"/>
                </a:solidFill>
              </a:ln>
              <a:solidFill>
                <a:srgbClr val="FBC5D2"/>
              </a:solidFill>
              <a:latin typeface="Bahnschrift SemiBold" panose="020B0502040204020203" pitchFamily="34" charset="0"/>
            </a:endParaRPr>
          </a:p>
        </p:txBody>
      </p:sp>
    </p:spTree>
    <p:extLst>
      <p:ext uri="{BB962C8B-B14F-4D97-AF65-F5344CB8AC3E}">
        <p14:creationId xmlns:p14="http://schemas.microsoft.com/office/powerpoint/2010/main" xmlns="" val="1796085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482378" y="1449291"/>
            <a:ext cx="3475348" cy="2288412"/>
          </a:xfrm>
          <a:prstGeom prst="rect">
            <a:avLst/>
          </a:prstGeom>
          <a:ln>
            <a:solidFill>
              <a:srgbClr val="FD95B0"/>
            </a:solidFill>
          </a:ln>
        </p:spPr>
      </p:pic>
      <p:sp>
        <p:nvSpPr>
          <p:cNvPr id="6" name="TextBox 5"/>
          <p:cNvSpPr txBox="1"/>
          <p:nvPr/>
        </p:nvSpPr>
        <p:spPr>
          <a:xfrm>
            <a:off x="1147439" y="3737703"/>
            <a:ext cx="1499616" cy="338554"/>
          </a:xfrm>
          <a:prstGeom prst="rect">
            <a:avLst/>
          </a:prstGeom>
          <a:noFill/>
          <a:ln>
            <a:noFill/>
          </a:ln>
        </p:spPr>
        <p:txBody>
          <a:bodyPr wrap="square" rtlCol="0">
            <a:spAutoFit/>
          </a:bodyPr>
          <a:lstStyle/>
          <a:p>
            <a:r>
              <a:rPr lang="en-US" sz="1600" b="1" dirty="0" smtClean="0">
                <a:solidFill>
                  <a:srgbClr val="F6819D"/>
                </a:solidFill>
              </a:rPr>
              <a:t>Feedback Form</a:t>
            </a:r>
            <a:endParaRPr lang="en-US" sz="1600" b="1" dirty="0">
              <a:solidFill>
                <a:srgbClr val="F6819D"/>
              </a:solidFill>
            </a:endParaRPr>
          </a:p>
        </p:txBody>
      </p:sp>
      <p:pic>
        <p:nvPicPr>
          <p:cNvPr id="7" name="Picture 6"/>
          <p:cNvPicPr>
            <a:picLocks noChangeAspect="1"/>
          </p:cNvPicPr>
          <p:nvPr/>
        </p:nvPicPr>
        <p:blipFill>
          <a:blip r:embed="rId3"/>
          <a:stretch>
            <a:fillRect/>
          </a:stretch>
        </p:blipFill>
        <p:spPr>
          <a:xfrm>
            <a:off x="480207" y="4239993"/>
            <a:ext cx="3475348" cy="2288412"/>
          </a:xfrm>
          <a:prstGeom prst="rect">
            <a:avLst/>
          </a:prstGeom>
          <a:ln>
            <a:solidFill>
              <a:srgbClr val="FD95B0"/>
            </a:solidFill>
          </a:ln>
        </p:spPr>
      </p:pic>
      <p:sp>
        <p:nvSpPr>
          <p:cNvPr id="8" name="TextBox 7"/>
          <p:cNvSpPr txBox="1"/>
          <p:nvPr/>
        </p:nvSpPr>
        <p:spPr>
          <a:xfrm>
            <a:off x="1147439" y="6519446"/>
            <a:ext cx="1499616" cy="338554"/>
          </a:xfrm>
          <a:prstGeom prst="rect">
            <a:avLst/>
          </a:prstGeom>
          <a:noFill/>
          <a:ln>
            <a:noFill/>
          </a:ln>
        </p:spPr>
        <p:txBody>
          <a:bodyPr wrap="square" rtlCol="0">
            <a:spAutoFit/>
          </a:bodyPr>
          <a:lstStyle/>
          <a:p>
            <a:r>
              <a:rPr lang="en-US" sz="1600" b="1" dirty="0" smtClean="0">
                <a:solidFill>
                  <a:srgbClr val="F6819D"/>
                </a:solidFill>
              </a:rPr>
              <a:t>Feedback Form</a:t>
            </a:r>
            <a:endParaRPr lang="en-US" sz="1600" b="1" dirty="0">
              <a:solidFill>
                <a:srgbClr val="F6819D"/>
              </a:solidFill>
            </a:endParaRPr>
          </a:p>
        </p:txBody>
      </p:sp>
      <p:sp>
        <p:nvSpPr>
          <p:cNvPr id="9" name="TextBox 8"/>
          <p:cNvSpPr txBox="1"/>
          <p:nvPr/>
        </p:nvSpPr>
        <p:spPr>
          <a:xfrm>
            <a:off x="2528301" y="3802079"/>
            <a:ext cx="1286317" cy="246221"/>
          </a:xfrm>
          <a:prstGeom prst="rect">
            <a:avLst/>
          </a:prstGeom>
          <a:noFill/>
        </p:spPr>
        <p:txBody>
          <a:bodyPr wrap="square" rtlCol="0">
            <a:spAutoFit/>
          </a:bodyPr>
          <a:lstStyle/>
          <a:p>
            <a:r>
              <a:rPr lang="en-US" sz="1000" b="1" dirty="0" smtClean="0"/>
              <a:t>For registered user</a:t>
            </a:r>
            <a:endParaRPr lang="en-US" sz="1000" b="1" dirty="0"/>
          </a:p>
        </p:txBody>
      </p:sp>
      <p:sp>
        <p:nvSpPr>
          <p:cNvPr id="10" name="TextBox 9"/>
          <p:cNvSpPr txBox="1"/>
          <p:nvPr/>
        </p:nvSpPr>
        <p:spPr>
          <a:xfrm>
            <a:off x="2552051" y="6570092"/>
            <a:ext cx="1403504" cy="246221"/>
          </a:xfrm>
          <a:prstGeom prst="rect">
            <a:avLst/>
          </a:prstGeom>
          <a:noFill/>
        </p:spPr>
        <p:txBody>
          <a:bodyPr wrap="square" rtlCol="0">
            <a:spAutoFit/>
          </a:bodyPr>
          <a:lstStyle/>
          <a:p>
            <a:r>
              <a:rPr lang="en-US" sz="1000" b="1" dirty="0" smtClean="0"/>
              <a:t>For unregistered user</a:t>
            </a:r>
            <a:endParaRPr lang="en-US" sz="1000" b="1" dirty="0"/>
          </a:p>
        </p:txBody>
      </p:sp>
      <p:sp>
        <p:nvSpPr>
          <p:cNvPr id="11" name="Rectangle 10"/>
          <p:cNvSpPr/>
          <p:nvPr/>
        </p:nvSpPr>
        <p:spPr>
          <a:xfrm>
            <a:off x="1883958" y="3239109"/>
            <a:ext cx="644343" cy="306902"/>
          </a:xfrm>
          <a:prstGeom prst="rect">
            <a:avLst/>
          </a:prstGeom>
          <a:noFill/>
          <a:ln w="19050">
            <a:solidFill>
              <a:srgbClr val="0DC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75908" y="6068343"/>
            <a:ext cx="644343" cy="306902"/>
          </a:xfrm>
          <a:prstGeom prst="rect">
            <a:avLst/>
          </a:prstGeom>
          <a:noFill/>
          <a:ln w="19050">
            <a:solidFill>
              <a:srgbClr val="0DC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733624" y="5347926"/>
            <a:ext cx="3544314" cy="523220"/>
          </a:xfrm>
          <a:prstGeom prst="rect">
            <a:avLst/>
          </a:prstGeom>
          <a:noFill/>
          <a:ln>
            <a:noFill/>
          </a:ln>
        </p:spPr>
        <p:txBody>
          <a:bodyPr wrap="square" rtlCol="0">
            <a:spAutoFit/>
          </a:bodyPr>
          <a:lstStyle/>
          <a:p>
            <a:r>
              <a:rPr lang="en-US" sz="1400" b="1" dirty="0" smtClean="0">
                <a:solidFill>
                  <a:srgbClr val="F6819D"/>
                </a:solidFill>
              </a:rPr>
              <a:t>After clicking send feedback button the data goes into database</a:t>
            </a:r>
            <a:endParaRPr lang="en-US" sz="1400" b="1" dirty="0">
              <a:solidFill>
                <a:srgbClr val="F6819D"/>
              </a:solidFill>
            </a:endParaRPr>
          </a:p>
        </p:txBody>
      </p:sp>
      <p:pic>
        <p:nvPicPr>
          <p:cNvPr id="14" name="Picture 13"/>
          <p:cNvPicPr>
            <a:picLocks noChangeAspect="1"/>
          </p:cNvPicPr>
          <p:nvPr/>
        </p:nvPicPr>
        <p:blipFill>
          <a:blip r:embed="rId4"/>
          <a:stretch>
            <a:fillRect/>
          </a:stretch>
        </p:blipFill>
        <p:spPr>
          <a:xfrm>
            <a:off x="4733624" y="5871146"/>
            <a:ext cx="3544314" cy="698946"/>
          </a:xfrm>
          <a:prstGeom prst="rect">
            <a:avLst/>
          </a:prstGeom>
          <a:ln>
            <a:solidFill>
              <a:srgbClr val="F6819D"/>
            </a:solidFill>
          </a:ln>
        </p:spPr>
      </p:pic>
      <p:pic>
        <p:nvPicPr>
          <p:cNvPr id="15" name="Picture 4" descr="Database | Bruke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176338" y="5347926"/>
            <a:ext cx="432783" cy="43278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 name="Straight Arrow Connector 16"/>
          <p:cNvCxnSpPr>
            <a:stCxn id="12" idx="3"/>
            <a:endCxn id="14" idx="1"/>
          </p:cNvCxnSpPr>
          <p:nvPr/>
        </p:nvCxnSpPr>
        <p:spPr>
          <a:xfrm flipV="1">
            <a:off x="2520251" y="6220619"/>
            <a:ext cx="2213373" cy="1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6200000" flipH="1">
            <a:off x="2406649" y="3502484"/>
            <a:ext cx="2472378" cy="2181576"/>
          </a:xfrm>
          <a:prstGeom prst="bentConnector3">
            <a:avLst>
              <a:gd name="adj1" fmla="val 31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07345" y="201911"/>
            <a:ext cx="11642472" cy="461665"/>
          </a:xfrm>
          <a:prstGeom prst="rect">
            <a:avLst/>
          </a:prstGeom>
        </p:spPr>
        <p:txBody>
          <a:bodyPr wrap="square">
            <a:spAutoFit/>
          </a:bodyPr>
          <a:lstStyle/>
          <a:p>
            <a:r>
              <a:rPr lang="en-US" sz="2400" dirty="0">
                <a:solidFill>
                  <a:srgbClr val="CC66FF"/>
                </a:solidFill>
              </a:rPr>
              <a:t>9.5 Implement a module to review and manage user feedback.</a:t>
            </a:r>
          </a:p>
        </p:txBody>
      </p:sp>
      <p:sp>
        <p:nvSpPr>
          <p:cNvPr id="28" name="TextBox 27"/>
          <p:cNvSpPr txBox="1"/>
          <p:nvPr/>
        </p:nvSpPr>
        <p:spPr>
          <a:xfrm>
            <a:off x="491614" y="639825"/>
            <a:ext cx="5781367" cy="338554"/>
          </a:xfrm>
          <a:prstGeom prst="rect">
            <a:avLst/>
          </a:prstGeom>
          <a:noFill/>
        </p:spPr>
        <p:txBody>
          <a:bodyPr wrap="square" rtlCol="0">
            <a:spAutoFit/>
          </a:bodyPr>
          <a:lstStyle/>
          <a:p>
            <a:r>
              <a:rPr lang="en-US" sz="1600" b="1" dirty="0" smtClean="0">
                <a:solidFill>
                  <a:srgbClr val="FF66CC"/>
                </a:solidFill>
              </a:rPr>
              <a:t>Feedback can be given by both Registered and Unregistered users</a:t>
            </a:r>
            <a:endParaRPr lang="en-US" sz="1600" b="1" dirty="0">
              <a:solidFill>
                <a:srgbClr val="FF66CC"/>
              </a:solidFill>
            </a:endParaRPr>
          </a:p>
        </p:txBody>
      </p:sp>
      <p:sp>
        <p:nvSpPr>
          <p:cNvPr id="29" name="TextBox 28"/>
          <p:cNvSpPr txBox="1"/>
          <p:nvPr/>
        </p:nvSpPr>
        <p:spPr>
          <a:xfrm>
            <a:off x="1429237" y="988346"/>
            <a:ext cx="1577288" cy="400110"/>
          </a:xfrm>
          <a:prstGeom prst="rect">
            <a:avLst/>
          </a:prstGeom>
          <a:noFill/>
          <a:ln>
            <a:solidFill>
              <a:srgbClr val="FFAFFF"/>
            </a:solidFill>
          </a:ln>
        </p:spPr>
        <p:txBody>
          <a:bodyPr wrap="square" rtlCol="0">
            <a:spAutoFit/>
          </a:bodyPr>
          <a:lstStyle/>
          <a:p>
            <a:r>
              <a:rPr lang="en-US" sz="2000" b="1" i="1" dirty="0" smtClean="0">
                <a:solidFill>
                  <a:srgbClr val="FF00FF"/>
                </a:solidFill>
              </a:rPr>
              <a:t>On Website</a:t>
            </a:r>
            <a:endParaRPr lang="en-US" sz="2000" b="1" i="1" dirty="0">
              <a:solidFill>
                <a:srgbClr val="FF00FF"/>
              </a:solidFill>
            </a:endParaRPr>
          </a:p>
        </p:txBody>
      </p:sp>
      <p:sp>
        <p:nvSpPr>
          <p:cNvPr id="30" name="TextBox 29"/>
          <p:cNvSpPr txBox="1"/>
          <p:nvPr/>
        </p:nvSpPr>
        <p:spPr>
          <a:xfrm>
            <a:off x="9845964" y="988426"/>
            <a:ext cx="2003853" cy="400110"/>
          </a:xfrm>
          <a:prstGeom prst="rect">
            <a:avLst/>
          </a:prstGeom>
          <a:noFill/>
          <a:ln>
            <a:solidFill>
              <a:srgbClr val="FFAFFF"/>
            </a:solidFill>
          </a:ln>
        </p:spPr>
        <p:txBody>
          <a:bodyPr wrap="square" rtlCol="0">
            <a:spAutoFit/>
          </a:bodyPr>
          <a:lstStyle/>
          <a:p>
            <a:r>
              <a:rPr lang="en-US" sz="2000" b="1" i="1" dirty="0" smtClean="0">
                <a:solidFill>
                  <a:srgbClr val="FF00FF"/>
                </a:solidFill>
              </a:rPr>
              <a:t>On Admin Panel</a:t>
            </a:r>
            <a:endParaRPr lang="en-US" sz="2000" b="1" i="1" dirty="0">
              <a:solidFill>
                <a:srgbClr val="FF00FF"/>
              </a:solidFill>
            </a:endParaRPr>
          </a:p>
        </p:txBody>
      </p:sp>
      <p:pic>
        <p:nvPicPr>
          <p:cNvPr id="31" name="Picture 30"/>
          <p:cNvPicPr>
            <a:picLocks noChangeAspect="1"/>
          </p:cNvPicPr>
          <p:nvPr/>
        </p:nvPicPr>
        <p:blipFill>
          <a:blip r:embed="rId6"/>
          <a:stretch>
            <a:fillRect/>
          </a:stretch>
        </p:blipFill>
        <p:spPr>
          <a:xfrm>
            <a:off x="5662602" y="1585004"/>
            <a:ext cx="6187215" cy="2478469"/>
          </a:xfrm>
          <a:prstGeom prst="rect">
            <a:avLst/>
          </a:prstGeom>
          <a:ln>
            <a:solidFill>
              <a:srgbClr val="F6819D"/>
            </a:solidFill>
          </a:ln>
        </p:spPr>
      </p:pic>
      <p:sp>
        <p:nvSpPr>
          <p:cNvPr id="32" name="TextBox 31"/>
          <p:cNvSpPr txBox="1"/>
          <p:nvPr/>
        </p:nvSpPr>
        <p:spPr>
          <a:xfrm>
            <a:off x="6803298" y="4060117"/>
            <a:ext cx="5160409" cy="584775"/>
          </a:xfrm>
          <a:prstGeom prst="rect">
            <a:avLst/>
          </a:prstGeom>
          <a:noFill/>
        </p:spPr>
        <p:txBody>
          <a:bodyPr wrap="square" rtlCol="0">
            <a:spAutoFit/>
          </a:bodyPr>
          <a:lstStyle/>
          <a:p>
            <a:r>
              <a:rPr lang="en-US" sz="1600" b="1" dirty="0" smtClean="0">
                <a:solidFill>
                  <a:srgbClr val="F6819D"/>
                </a:solidFill>
              </a:rPr>
              <a:t>From database the registered users data is getting displayed in list on feedback index page</a:t>
            </a:r>
            <a:endParaRPr lang="en-US" sz="1600" b="1" dirty="0">
              <a:solidFill>
                <a:srgbClr val="F6819D"/>
              </a:solidFill>
            </a:endParaRPr>
          </a:p>
        </p:txBody>
      </p:sp>
      <p:cxnSp>
        <p:nvCxnSpPr>
          <p:cNvPr id="34" name="Elbow Connector 33"/>
          <p:cNvCxnSpPr>
            <a:stCxn id="14" idx="3"/>
            <a:endCxn id="32" idx="2"/>
          </p:cNvCxnSpPr>
          <p:nvPr/>
        </p:nvCxnSpPr>
        <p:spPr>
          <a:xfrm flipV="1">
            <a:off x="8277938" y="4644892"/>
            <a:ext cx="1105565" cy="1575727"/>
          </a:xfrm>
          <a:prstGeom prst="bentConnector2">
            <a:avLst/>
          </a:prstGeom>
          <a:ln w="28575">
            <a:solidFill>
              <a:srgbClr val="F6819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916910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7345" y="201911"/>
            <a:ext cx="11642472" cy="461665"/>
          </a:xfrm>
          <a:prstGeom prst="rect">
            <a:avLst/>
          </a:prstGeom>
        </p:spPr>
        <p:txBody>
          <a:bodyPr wrap="square">
            <a:spAutoFit/>
          </a:bodyPr>
          <a:lstStyle/>
          <a:p>
            <a:r>
              <a:rPr lang="en-US" sz="2400" dirty="0">
                <a:solidFill>
                  <a:srgbClr val="CC66FF"/>
                </a:solidFill>
              </a:rPr>
              <a:t>9.6 Enable the admin to check details of new recipes submitted by users.</a:t>
            </a:r>
          </a:p>
        </p:txBody>
      </p:sp>
      <p:sp>
        <p:nvSpPr>
          <p:cNvPr id="6" name="TextBox 5"/>
          <p:cNvSpPr txBox="1"/>
          <p:nvPr/>
        </p:nvSpPr>
        <p:spPr>
          <a:xfrm>
            <a:off x="694811" y="639825"/>
            <a:ext cx="6130859" cy="338554"/>
          </a:xfrm>
          <a:prstGeom prst="rect">
            <a:avLst/>
          </a:prstGeom>
          <a:noFill/>
        </p:spPr>
        <p:txBody>
          <a:bodyPr wrap="square" rtlCol="0">
            <a:spAutoFit/>
          </a:bodyPr>
          <a:lstStyle/>
          <a:p>
            <a:r>
              <a:rPr lang="en-US" sz="1600" b="1" dirty="0" smtClean="0">
                <a:solidFill>
                  <a:srgbClr val="FF66CC"/>
                </a:solidFill>
              </a:rPr>
              <a:t>Recipes can be submitted by both Registered and Unregistered users</a:t>
            </a:r>
            <a:endParaRPr lang="en-US" sz="1600" b="1" dirty="0">
              <a:solidFill>
                <a:srgbClr val="FF66CC"/>
              </a:solidFill>
            </a:endParaRPr>
          </a:p>
        </p:txBody>
      </p:sp>
      <p:pic>
        <p:nvPicPr>
          <p:cNvPr id="7" name="Picture 6"/>
          <p:cNvPicPr>
            <a:picLocks noChangeAspect="1"/>
          </p:cNvPicPr>
          <p:nvPr/>
        </p:nvPicPr>
        <p:blipFill>
          <a:blip r:embed="rId2" cstate="print"/>
          <a:stretch>
            <a:fillRect/>
          </a:stretch>
        </p:blipFill>
        <p:spPr>
          <a:xfrm>
            <a:off x="694811" y="1727200"/>
            <a:ext cx="2186934" cy="1838038"/>
          </a:xfrm>
          <a:prstGeom prst="rect">
            <a:avLst/>
          </a:prstGeom>
          <a:ln>
            <a:solidFill>
              <a:srgbClr val="F6819D"/>
            </a:solidFill>
          </a:ln>
        </p:spPr>
      </p:pic>
      <p:pic>
        <p:nvPicPr>
          <p:cNvPr id="8" name="Picture 7"/>
          <p:cNvPicPr>
            <a:picLocks noChangeAspect="1"/>
          </p:cNvPicPr>
          <p:nvPr/>
        </p:nvPicPr>
        <p:blipFill>
          <a:blip r:embed="rId3" cstate="print"/>
          <a:stretch>
            <a:fillRect/>
          </a:stretch>
        </p:blipFill>
        <p:spPr>
          <a:xfrm>
            <a:off x="694811" y="4000022"/>
            <a:ext cx="2186934" cy="1838039"/>
          </a:xfrm>
          <a:prstGeom prst="rect">
            <a:avLst/>
          </a:prstGeom>
          <a:ln>
            <a:solidFill>
              <a:srgbClr val="F6819D"/>
            </a:solidFill>
          </a:ln>
        </p:spPr>
      </p:pic>
      <p:sp>
        <p:nvSpPr>
          <p:cNvPr id="12" name="TextBox 11"/>
          <p:cNvSpPr txBox="1"/>
          <p:nvPr/>
        </p:nvSpPr>
        <p:spPr>
          <a:xfrm>
            <a:off x="694811" y="1212342"/>
            <a:ext cx="1577288" cy="400110"/>
          </a:xfrm>
          <a:prstGeom prst="rect">
            <a:avLst/>
          </a:prstGeom>
          <a:noFill/>
          <a:ln>
            <a:solidFill>
              <a:srgbClr val="FFAFFF"/>
            </a:solidFill>
          </a:ln>
        </p:spPr>
        <p:txBody>
          <a:bodyPr wrap="square" rtlCol="0">
            <a:spAutoFit/>
          </a:bodyPr>
          <a:lstStyle/>
          <a:p>
            <a:r>
              <a:rPr lang="en-US" sz="2000" b="1" i="1" dirty="0" smtClean="0">
                <a:solidFill>
                  <a:srgbClr val="FF00FF"/>
                </a:solidFill>
              </a:rPr>
              <a:t>On Website</a:t>
            </a:r>
            <a:endParaRPr lang="en-US" sz="2000" b="1" i="1" dirty="0">
              <a:solidFill>
                <a:srgbClr val="FF00FF"/>
              </a:solidFill>
            </a:endParaRPr>
          </a:p>
        </p:txBody>
      </p:sp>
      <p:sp>
        <p:nvSpPr>
          <p:cNvPr id="13" name="TextBox 12"/>
          <p:cNvSpPr txBox="1"/>
          <p:nvPr/>
        </p:nvSpPr>
        <p:spPr>
          <a:xfrm>
            <a:off x="539683" y="3597950"/>
            <a:ext cx="1499616" cy="276999"/>
          </a:xfrm>
          <a:prstGeom prst="rect">
            <a:avLst/>
          </a:prstGeom>
          <a:noFill/>
          <a:ln>
            <a:noFill/>
          </a:ln>
        </p:spPr>
        <p:txBody>
          <a:bodyPr wrap="square" rtlCol="0">
            <a:spAutoFit/>
          </a:bodyPr>
          <a:lstStyle/>
          <a:p>
            <a:r>
              <a:rPr lang="en-US" sz="1200" b="1" dirty="0" smtClean="0">
                <a:solidFill>
                  <a:srgbClr val="F6819D"/>
                </a:solidFill>
              </a:rPr>
              <a:t>Submit recipe page</a:t>
            </a:r>
            <a:endParaRPr lang="en-US" sz="1200" b="1" dirty="0">
              <a:solidFill>
                <a:srgbClr val="F6819D"/>
              </a:solidFill>
            </a:endParaRPr>
          </a:p>
        </p:txBody>
      </p:sp>
      <p:sp>
        <p:nvSpPr>
          <p:cNvPr id="14" name="TextBox 13"/>
          <p:cNvSpPr txBox="1"/>
          <p:nvPr/>
        </p:nvSpPr>
        <p:spPr>
          <a:xfrm>
            <a:off x="1904855" y="3635273"/>
            <a:ext cx="1286317" cy="230832"/>
          </a:xfrm>
          <a:prstGeom prst="rect">
            <a:avLst/>
          </a:prstGeom>
          <a:noFill/>
        </p:spPr>
        <p:txBody>
          <a:bodyPr wrap="square" rtlCol="0">
            <a:spAutoFit/>
          </a:bodyPr>
          <a:lstStyle/>
          <a:p>
            <a:r>
              <a:rPr lang="en-US" sz="900" b="1" dirty="0" smtClean="0"/>
              <a:t>For registered user</a:t>
            </a:r>
            <a:endParaRPr lang="en-US" sz="900" b="1" dirty="0"/>
          </a:p>
        </p:txBody>
      </p:sp>
      <p:sp>
        <p:nvSpPr>
          <p:cNvPr id="15" name="TextBox 14"/>
          <p:cNvSpPr txBox="1"/>
          <p:nvPr/>
        </p:nvSpPr>
        <p:spPr>
          <a:xfrm>
            <a:off x="539683" y="5870814"/>
            <a:ext cx="1499616" cy="276999"/>
          </a:xfrm>
          <a:prstGeom prst="rect">
            <a:avLst/>
          </a:prstGeom>
          <a:noFill/>
          <a:ln>
            <a:noFill/>
          </a:ln>
        </p:spPr>
        <p:txBody>
          <a:bodyPr wrap="square" rtlCol="0">
            <a:spAutoFit/>
          </a:bodyPr>
          <a:lstStyle/>
          <a:p>
            <a:r>
              <a:rPr lang="en-US" sz="1200" b="1" dirty="0" smtClean="0">
                <a:solidFill>
                  <a:srgbClr val="F6819D"/>
                </a:solidFill>
              </a:rPr>
              <a:t>Submit recipe page</a:t>
            </a:r>
            <a:endParaRPr lang="en-US" sz="1200" b="1" dirty="0">
              <a:solidFill>
                <a:srgbClr val="F6819D"/>
              </a:solidFill>
            </a:endParaRPr>
          </a:p>
        </p:txBody>
      </p:sp>
      <p:sp>
        <p:nvSpPr>
          <p:cNvPr id="16" name="TextBox 15"/>
          <p:cNvSpPr txBox="1"/>
          <p:nvPr/>
        </p:nvSpPr>
        <p:spPr>
          <a:xfrm>
            <a:off x="1904855" y="5908137"/>
            <a:ext cx="1286317" cy="230832"/>
          </a:xfrm>
          <a:prstGeom prst="rect">
            <a:avLst/>
          </a:prstGeom>
          <a:noFill/>
        </p:spPr>
        <p:txBody>
          <a:bodyPr wrap="square" rtlCol="0">
            <a:spAutoFit/>
          </a:bodyPr>
          <a:lstStyle/>
          <a:p>
            <a:r>
              <a:rPr lang="en-US" sz="900" b="1" dirty="0" smtClean="0"/>
              <a:t>For unregistered user</a:t>
            </a:r>
            <a:endParaRPr lang="en-US" sz="900" b="1" dirty="0"/>
          </a:p>
        </p:txBody>
      </p:sp>
      <p:pic>
        <p:nvPicPr>
          <p:cNvPr id="17" name="Picture 16"/>
          <p:cNvPicPr>
            <a:picLocks noChangeAspect="1"/>
          </p:cNvPicPr>
          <p:nvPr/>
        </p:nvPicPr>
        <p:blipFill>
          <a:blip r:embed="rId4"/>
          <a:stretch>
            <a:fillRect/>
          </a:stretch>
        </p:blipFill>
        <p:spPr>
          <a:xfrm>
            <a:off x="3570454" y="5589305"/>
            <a:ext cx="6510431" cy="1166427"/>
          </a:xfrm>
          <a:prstGeom prst="rect">
            <a:avLst/>
          </a:prstGeom>
          <a:ln>
            <a:solidFill>
              <a:srgbClr val="F6819D"/>
            </a:solidFill>
          </a:ln>
        </p:spPr>
      </p:pic>
      <p:sp>
        <p:nvSpPr>
          <p:cNvPr id="18" name="Rectangle 17"/>
          <p:cNvSpPr/>
          <p:nvPr/>
        </p:nvSpPr>
        <p:spPr>
          <a:xfrm>
            <a:off x="879613" y="3368848"/>
            <a:ext cx="409878" cy="159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18322" y="5705060"/>
            <a:ext cx="409878" cy="123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Elbow Connector 22"/>
          <p:cNvCxnSpPr>
            <a:stCxn id="18" idx="3"/>
            <a:endCxn id="17" idx="1"/>
          </p:cNvCxnSpPr>
          <p:nvPr/>
        </p:nvCxnSpPr>
        <p:spPr>
          <a:xfrm>
            <a:off x="1289491" y="3448361"/>
            <a:ext cx="2280963" cy="2724158"/>
          </a:xfrm>
          <a:prstGeom prst="bentConnector3">
            <a:avLst>
              <a:gd name="adj1" fmla="val 9130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17245" y="5297856"/>
            <a:ext cx="4900132" cy="307777"/>
          </a:xfrm>
          <a:prstGeom prst="rect">
            <a:avLst/>
          </a:prstGeom>
          <a:noFill/>
          <a:ln>
            <a:noFill/>
          </a:ln>
        </p:spPr>
        <p:txBody>
          <a:bodyPr wrap="square" rtlCol="0">
            <a:spAutoFit/>
          </a:bodyPr>
          <a:lstStyle/>
          <a:p>
            <a:r>
              <a:rPr lang="en-US" sz="1400" b="1" dirty="0" smtClean="0">
                <a:solidFill>
                  <a:srgbClr val="F6819D"/>
                </a:solidFill>
              </a:rPr>
              <a:t>After clicking submit recipe button the data goes into database</a:t>
            </a:r>
            <a:endParaRPr lang="en-US" sz="1400" b="1" dirty="0">
              <a:solidFill>
                <a:srgbClr val="F6819D"/>
              </a:solidFill>
            </a:endParaRPr>
          </a:p>
        </p:txBody>
      </p:sp>
      <p:pic>
        <p:nvPicPr>
          <p:cNvPr id="38" name="Picture 4" descr="Database | Bruke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269909" y="5241328"/>
            <a:ext cx="294936" cy="294936"/>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6" cstate="print"/>
          <a:stretch>
            <a:fillRect/>
          </a:stretch>
        </p:blipFill>
        <p:spPr>
          <a:xfrm>
            <a:off x="7491075" y="1796116"/>
            <a:ext cx="4442691" cy="2281297"/>
          </a:xfrm>
          <a:prstGeom prst="rect">
            <a:avLst/>
          </a:prstGeom>
          <a:ln>
            <a:solidFill>
              <a:srgbClr val="F6819D"/>
            </a:solidFill>
          </a:ln>
        </p:spPr>
      </p:pic>
      <p:pic>
        <p:nvPicPr>
          <p:cNvPr id="3" name="Picture 2"/>
          <p:cNvPicPr>
            <a:picLocks noChangeAspect="1"/>
          </p:cNvPicPr>
          <p:nvPr/>
        </p:nvPicPr>
        <p:blipFill>
          <a:blip r:embed="rId7" cstate="print"/>
          <a:stretch>
            <a:fillRect/>
          </a:stretch>
        </p:blipFill>
        <p:spPr>
          <a:xfrm>
            <a:off x="3476425" y="1720993"/>
            <a:ext cx="3210702" cy="1779759"/>
          </a:xfrm>
          <a:prstGeom prst="rect">
            <a:avLst/>
          </a:prstGeom>
          <a:ln>
            <a:solidFill>
              <a:srgbClr val="F6819D"/>
            </a:solidFill>
          </a:ln>
        </p:spPr>
      </p:pic>
      <p:sp>
        <p:nvSpPr>
          <p:cNvPr id="20" name="TextBox 19"/>
          <p:cNvSpPr txBox="1"/>
          <p:nvPr/>
        </p:nvSpPr>
        <p:spPr>
          <a:xfrm>
            <a:off x="9314869" y="1308137"/>
            <a:ext cx="1948870" cy="400110"/>
          </a:xfrm>
          <a:prstGeom prst="rect">
            <a:avLst/>
          </a:prstGeom>
          <a:noFill/>
          <a:ln>
            <a:solidFill>
              <a:srgbClr val="FFAFFF"/>
            </a:solidFill>
          </a:ln>
        </p:spPr>
        <p:txBody>
          <a:bodyPr wrap="square" rtlCol="0">
            <a:spAutoFit/>
          </a:bodyPr>
          <a:lstStyle/>
          <a:p>
            <a:r>
              <a:rPr lang="en-US" sz="2000" b="1" i="1" dirty="0" smtClean="0">
                <a:solidFill>
                  <a:srgbClr val="FF00FF"/>
                </a:solidFill>
              </a:rPr>
              <a:t>On Admin Panel</a:t>
            </a:r>
            <a:endParaRPr lang="en-US" sz="2000" b="1" i="1" dirty="0">
              <a:solidFill>
                <a:srgbClr val="FF00FF"/>
              </a:solidFill>
            </a:endParaRPr>
          </a:p>
        </p:txBody>
      </p:sp>
      <p:pic>
        <p:nvPicPr>
          <p:cNvPr id="4" name="Picture 3"/>
          <p:cNvPicPr>
            <a:picLocks noChangeAspect="1"/>
          </p:cNvPicPr>
          <p:nvPr/>
        </p:nvPicPr>
        <p:blipFill>
          <a:blip r:embed="rId8" cstate="print"/>
          <a:stretch>
            <a:fillRect/>
          </a:stretch>
        </p:blipFill>
        <p:spPr>
          <a:xfrm>
            <a:off x="10593712" y="4143526"/>
            <a:ext cx="1340054" cy="1137629"/>
          </a:xfrm>
          <a:prstGeom prst="rect">
            <a:avLst/>
          </a:prstGeom>
          <a:ln>
            <a:solidFill>
              <a:srgbClr val="F6819D"/>
            </a:solidFill>
          </a:ln>
        </p:spPr>
      </p:pic>
      <p:pic>
        <p:nvPicPr>
          <p:cNvPr id="9" name="Picture 8"/>
          <p:cNvPicPr>
            <a:picLocks noChangeAspect="1"/>
          </p:cNvPicPr>
          <p:nvPr/>
        </p:nvPicPr>
        <p:blipFill>
          <a:blip r:embed="rId9" cstate="print"/>
          <a:stretch>
            <a:fillRect/>
          </a:stretch>
        </p:blipFill>
        <p:spPr>
          <a:xfrm>
            <a:off x="10593712" y="5347269"/>
            <a:ext cx="1340054" cy="1240917"/>
          </a:xfrm>
          <a:prstGeom prst="rect">
            <a:avLst/>
          </a:prstGeom>
          <a:ln>
            <a:solidFill>
              <a:srgbClr val="F6819D"/>
            </a:solidFill>
          </a:ln>
        </p:spPr>
      </p:pic>
      <p:cxnSp>
        <p:nvCxnSpPr>
          <p:cNvPr id="24" name="Elbow Connector 23"/>
          <p:cNvCxnSpPr>
            <a:endCxn id="17" idx="1"/>
          </p:cNvCxnSpPr>
          <p:nvPr/>
        </p:nvCxnSpPr>
        <p:spPr>
          <a:xfrm>
            <a:off x="814809" y="5762937"/>
            <a:ext cx="2755645" cy="409582"/>
          </a:xfrm>
          <a:prstGeom prst="bentConnector3">
            <a:avLst>
              <a:gd name="adj1" fmla="val -1187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 idx="2"/>
          </p:cNvCxnSpPr>
          <p:nvPr/>
        </p:nvCxnSpPr>
        <p:spPr>
          <a:xfrm flipV="1">
            <a:off x="9712420" y="4077413"/>
            <a:ext cx="1" cy="1528220"/>
          </a:xfrm>
          <a:prstGeom prst="straightConnector1">
            <a:avLst/>
          </a:prstGeom>
          <a:ln w="28575">
            <a:solidFill>
              <a:srgbClr val="F6819D"/>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491074" y="4123011"/>
            <a:ext cx="2221345" cy="954107"/>
          </a:xfrm>
          <a:prstGeom prst="rect">
            <a:avLst/>
          </a:prstGeom>
          <a:noFill/>
          <a:ln>
            <a:noFill/>
          </a:ln>
        </p:spPr>
        <p:txBody>
          <a:bodyPr wrap="square" rtlCol="0">
            <a:spAutoFit/>
          </a:bodyPr>
          <a:lstStyle/>
          <a:p>
            <a:r>
              <a:rPr lang="en-US" sz="1400" b="1" dirty="0">
                <a:solidFill>
                  <a:srgbClr val="F6819D"/>
                </a:solidFill>
              </a:rPr>
              <a:t>From database the </a:t>
            </a:r>
            <a:r>
              <a:rPr lang="en-US" sz="1400" b="1" dirty="0" smtClean="0">
                <a:solidFill>
                  <a:srgbClr val="F6819D"/>
                </a:solidFill>
              </a:rPr>
              <a:t>users recipes data </a:t>
            </a:r>
            <a:r>
              <a:rPr lang="en-US" sz="1400" b="1" dirty="0">
                <a:solidFill>
                  <a:srgbClr val="F6819D"/>
                </a:solidFill>
              </a:rPr>
              <a:t>is getting displayed in list on </a:t>
            </a:r>
            <a:r>
              <a:rPr lang="en-US" sz="1400" b="1" dirty="0" smtClean="0">
                <a:solidFill>
                  <a:srgbClr val="F6819D"/>
                </a:solidFill>
              </a:rPr>
              <a:t>user recipe index </a:t>
            </a:r>
            <a:r>
              <a:rPr lang="en-US" sz="1400" b="1" dirty="0">
                <a:solidFill>
                  <a:srgbClr val="F6819D"/>
                </a:solidFill>
              </a:rPr>
              <a:t>page</a:t>
            </a:r>
          </a:p>
        </p:txBody>
      </p:sp>
      <p:cxnSp>
        <p:nvCxnSpPr>
          <p:cNvPr id="40" name="Elbow Connector 39"/>
          <p:cNvCxnSpPr>
            <a:endCxn id="3" idx="2"/>
          </p:cNvCxnSpPr>
          <p:nvPr/>
        </p:nvCxnSpPr>
        <p:spPr>
          <a:xfrm rot="10800000">
            <a:off x="5081776" y="3500752"/>
            <a:ext cx="2409298" cy="499270"/>
          </a:xfrm>
          <a:prstGeom prst="bentConnector2">
            <a:avLst/>
          </a:prstGeom>
          <a:ln w="19050">
            <a:solidFill>
              <a:srgbClr val="F6819D"/>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631554" y="4035155"/>
            <a:ext cx="3755364" cy="600164"/>
          </a:xfrm>
          <a:prstGeom prst="rect">
            <a:avLst/>
          </a:prstGeom>
          <a:noFill/>
          <a:ln>
            <a:noFill/>
          </a:ln>
        </p:spPr>
        <p:txBody>
          <a:bodyPr wrap="square" rtlCol="0">
            <a:spAutoFit/>
          </a:bodyPr>
          <a:lstStyle/>
          <a:p>
            <a:r>
              <a:rPr lang="en-US" sz="1100" b="1" dirty="0" smtClean="0">
                <a:solidFill>
                  <a:srgbClr val="F6819D"/>
                </a:solidFill>
              </a:rPr>
              <a:t>Admin will go through users recipe and then give the points on the basis and analysis of recipe and the user with top 3 highest points would rank on homepage</a:t>
            </a:r>
            <a:endParaRPr lang="en-US" sz="1100" b="1" dirty="0">
              <a:solidFill>
                <a:srgbClr val="F6819D"/>
              </a:solidFill>
            </a:endParaRPr>
          </a:p>
        </p:txBody>
      </p:sp>
      <p:sp>
        <p:nvSpPr>
          <p:cNvPr id="42" name="Rectangle 41"/>
          <p:cNvSpPr/>
          <p:nvPr/>
        </p:nvSpPr>
        <p:spPr>
          <a:xfrm>
            <a:off x="10650828" y="3799268"/>
            <a:ext cx="463640" cy="200754"/>
          </a:xfrm>
          <a:prstGeom prst="rect">
            <a:avLst/>
          </a:prstGeom>
          <a:noFill/>
          <a:ln>
            <a:solidFill>
              <a:srgbClr val="0DC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Elbow Connector 43"/>
          <p:cNvCxnSpPr>
            <a:stCxn id="42" idx="1"/>
            <a:endCxn id="4" idx="1"/>
          </p:cNvCxnSpPr>
          <p:nvPr/>
        </p:nvCxnSpPr>
        <p:spPr>
          <a:xfrm rot="10800000" flipV="1">
            <a:off x="10593712" y="3899645"/>
            <a:ext cx="57116" cy="812696"/>
          </a:xfrm>
          <a:prstGeom prst="bentConnector3">
            <a:avLst>
              <a:gd name="adj1" fmla="val 33112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114468" y="2243471"/>
            <a:ext cx="331481" cy="20733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Elbow Connector 47"/>
          <p:cNvCxnSpPr>
            <a:stCxn id="46" idx="0"/>
            <a:endCxn id="9" idx="3"/>
          </p:cNvCxnSpPr>
          <p:nvPr/>
        </p:nvCxnSpPr>
        <p:spPr>
          <a:xfrm rot="16200000" flipH="1">
            <a:off x="9744858" y="3778821"/>
            <a:ext cx="3724257" cy="653557"/>
          </a:xfrm>
          <a:prstGeom prst="bentConnector4">
            <a:avLst>
              <a:gd name="adj1" fmla="val -6138"/>
              <a:gd name="adj2" fmla="val 123590"/>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6200000">
            <a:off x="9389790" y="4866823"/>
            <a:ext cx="1917252" cy="253916"/>
          </a:xfrm>
          <a:prstGeom prst="rect">
            <a:avLst/>
          </a:prstGeom>
          <a:noFill/>
        </p:spPr>
        <p:txBody>
          <a:bodyPr wrap="square" rtlCol="0">
            <a:spAutoFit/>
          </a:bodyPr>
          <a:lstStyle/>
          <a:p>
            <a:r>
              <a:rPr lang="en-US" sz="1050" b="1" dirty="0" smtClean="0">
                <a:solidFill>
                  <a:srgbClr val="0DCAF0"/>
                </a:solidFill>
              </a:rPr>
              <a:t>Redirection to edit points page</a:t>
            </a:r>
            <a:endParaRPr lang="en-US" sz="1050" b="1" dirty="0">
              <a:solidFill>
                <a:srgbClr val="0DCAF0"/>
              </a:solidFill>
            </a:endParaRPr>
          </a:p>
        </p:txBody>
      </p:sp>
      <p:sp>
        <p:nvSpPr>
          <p:cNvPr id="51" name="TextBox 50"/>
          <p:cNvSpPr txBox="1"/>
          <p:nvPr/>
        </p:nvSpPr>
        <p:spPr>
          <a:xfrm rot="5400000">
            <a:off x="11174414" y="5125912"/>
            <a:ext cx="1917252" cy="230832"/>
          </a:xfrm>
          <a:prstGeom prst="rect">
            <a:avLst/>
          </a:prstGeom>
          <a:noFill/>
        </p:spPr>
        <p:txBody>
          <a:bodyPr wrap="square" rtlCol="0">
            <a:spAutoFit/>
          </a:bodyPr>
          <a:lstStyle/>
          <a:p>
            <a:r>
              <a:rPr lang="en-US" sz="900" b="1" dirty="0" smtClean="0"/>
              <a:t>Redirection to edit points page</a:t>
            </a:r>
            <a:endParaRPr lang="en-US" sz="900" b="1" dirty="0"/>
          </a:p>
        </p:txBody>
      </p:sp>
    </p:spTree>
    <p:extLst>
      <p:ext uri="{BB962C8B-B14F-4D97-AF65-F5344CB8AC3E}">
        <p14:creationId xmlns:p14="http://schemas.microsoft.com/office/powerpoint/2010/main" xmlns="" val="1496192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50275"/>
            <a:ext cx="4921632" cy="461665"/>
          </a:xfrm>
          <a:prstGeom prst="rect">
            <a:avLst/>
          </a:prstGeom>
          <a:solidFill>
            <a:srgbClr val="DB93FF"/>
          </a:solidFill>
        </p:spPr>
        <p:txBody>
          <a:bodyPr wrap="square">
            <a:spAutoFit/>
          </a:bodyPr>
          <a:lstStyle/>
          <a:p>
            <a:r>
              <a:rPr lang="en-US" sz="2400" b="1" dirty="0" smtClean="0">
                <a:solidFill>
                  <a:schemeClr val="bg1"/>
                </a:solidFill>
              </a:rPr>
              <a:t>10) General Requirements :</a:t>
            </a:r>
            <a:endParaRPr lang="en-US" sz="2400" b="1" dirty="0">
              <a:solidFill>
                <a:schemeClr val="bg1"/>
              </a:solidFill>
            </a:endParaRPr>
          </a:p>
        </p:txBody>
      </p:sp>
      <p:sp>
        <p:nvSpPr>
          <p:cNvPr id="3" name="Rectangle 2"/>
          <p:cNvSpPr/>
          <p:nvPr/>
        </p:nvSpPr>
        <p:spPr>
          <a:xfrm>
            <a:off x="180720" y="611940"/>
            <a:ext cx="11642472" cy="461665"/>
          </a:xfrm>
          <a:prstGeom prst="rect">
            <a:avLst/>
          </a:prstGeom>
        </p:spPr>
        <p:txBody>
          <a:bodyPr wrap="square">
            <a:spAutoFit/>
          </a:bodyPr>
          <a:lstStyle/>
          <a:p>
            <a:r>
              <a:rPr lang="en-US" sz="2400" dirty="0">
                <a:solidFill>
                  <a:srgbClr val="CC66FF"/>
                </a:solidFill>
              </a:rPr>
              <a:t>10.1 Ensure the website is user-friendly and responsive.</a:t>
            </a:r>
          </a:p>
        </p:txBody>
      </p:sp>
      <p:sp>
        <p:nvSpPr>
          <p:cNvPr id="4" name="TextBox 3"/>
          <p:cNvSpPr txBox="1"/>
          <p:nvPr/>
        </p:nvSpPr>
        <p:spPr>
          <a:xfrm>
            <a:off x="547432" y="1661119"/>
            <a:ext cx="1387986" cy="523220"/>
          </a:xfrm>
          <a:prstGeom prst="rect">
            <a:avLst/>
          </a:prstGeom>
          <a:noFill/>
          <a:ln>
            <a:solidFill>
              <a:srgbClr val="FFAFFF"/>
            </a:solidFill>
          </a:ln>
        </p:spPr>
        <p:txBody>
          <a:bodyPr wrap="square" rtlCol="0">
            <a:spAutoFit/>
          </a:bodyPr>
          <a:lstStyle/>
          <a:p>
            <a:r>
              <a:rPr lang="en-US" sz="2800" b="1" i="1" dirty="0" smtClean="0">
                <a:solidFill>
                  <a:srgbClr val="FF00FF"/>
                </a:solidFill>
              </a:rPr>
              <a:t>Website</a:t>
            </a:r>
            <a:endParaRPr lang="en-US" sz="2800" b="1" i="1" dirty="0">
              <a:solidFill>
                <a:srgbClr val="FF00FF"/>
              </a:solidFill>
            </a:endParaRPr>
          </a:p>
        </p:txBody>
      </p:sp>
      <p:sp>
        <p:nvSpPr>
          <p:cNvPr id="5" name="AutoShape 4" descr="PC screen blank - Stock Illustration [42218085] - PIXTA"/>
          <p:cNvSpPr>
            <a:spLocks noChangeAspect="1" noChangeArrowheads="1"/>
          </p:cNvSpPr>
          <p:nvPr/>
        </p:nvSpPr>
        <p:spPr bwMode="auto">
          <a:xfrm>
            <a:off x="155575" y="-822325"/>
            <a:ext cx="2171700" cy="17145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644800" y="1996304"/>
            <a:ext cx="12730353" cy="3837940"/>
            <a:chOff x="-627444" y="2065020"/>
            <a:chExt cx="12730353" cy="3837940"/>
          </a:xfrm>
        </p:grpSpPr>
        <p:pic>
          <p:nvPicPr>
            <p:cNvPr id="1026" name="Picture 2" descr="Free vector blank screen laptop gadget icon isolated on white background"/>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42588" y="2950335"/>
              <a:ext cx="3489373" cy="250113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67041" y="2950334"/>
              <a:ext cx="2221759" cy="2875435"/>
            </a:xfrm>
            <a:prstGeom prst="rect">
              <a:avLst/>
            </a:prstGeom>
          </p:spPr>
        </p:pic>
        <p:pic>
          <p:nvPicPr>
            <p:cNvPr id="1032" name="Picture 8" descr="Phone, Black Iphone Blank Screen PNG Transparent Background, Free Download  #17040 - FreeIcons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751381" y="3275455"/>
              <a:ext cx="1351528" cy="262750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27444" y="2065020"/>
              <a:ext cx="5756910" cy="3837940"/>
            </a:xfrm>
            <a:prstGeom prst="rect">
              <a:avLst/>
            </a:prstGeom>
          </p:spPr>
        </p:pic>
        <p:pic>
          <p:nvPicPr>
            <p:cNvPr id="9" name="Picture 8"/>
            <p:cNvPicPr>
              <a:picLocks noChangeAspect="1"/>
            </p:cNvPicPr>
            <p:nvPr/>
          </p:nvPicPr>
          <p:blipFill>
            <a:blip r:embed="rId6" cstate="print"/>
            <a:stretch>
              <a:fillRect/>
            </a:stretch>
          </p:blipFill>
          <p:spPr>
            <a:xfrm>
              <a:off x="180720" y="2578496"/>
              <a:ext cx="4151932" cy="2318623"/>
            </a:xfrm>
            <a:prstGeom prst="rect">
              <a:avLst/>
            </a:prstGeom>
          </p:spPr>
        </p:pic>
        <p:pic>
          <p:nvPicPr>
            <p:cNvPr id="10" name="Picture 9"/>
            <p:cNvPicPr>
              <a:picLocks noChangeAspect="1"/>
            </p:cNvPicPr>
            <p:nvPr/>
          </p:nvPicPr>
          <p:blipFill rotWithShape="1">
            <a:blip r:embed="rId7"/>
            <a:srcRect b="24749"/>
            <a:stretch/>
          </p:blipFill>
          <p:spPr>
            <a:xfrm>
              <a:off x="8333961" y="3275454"/>
              <a:ext cx="1688997" cy="2176019"/>
            </a:xfrm>
            <a:prstGeom prst="rect">
              <a:avLst/>
            </a:prstGeom>
          </p:spPr>
        </p:pic>
        <p:pic>
          <p:nvPicPr>
            <p:cNvPr id="14" name="Picture 13"/>
            <p:cNvPicPr>
              <a:picLocks noChangeAspect="1"/>
            </p:cNvPicPr>
            <p:nvPr/>
          </p:nvPicPr>
          <p:blipFill>
            <a:blip r:embed="rId8" cstate="print"/>
            <a:stretch>
              <a:fillRect/>
            </a:stretch>
          </p:blipFill>
          <p:spPr>
            <a:xfrm>
              <a:off x="4795233" y="3097618"/>
              <a:ext cx="2780797" cy="1825152"/>
            </a:xfrm>
            <a:prstGeom prst="rect">
              <a:avLst/>
            </a:prstGeom>
          </p:spPr>
        </p:pic>
        <p:pic>
          <p:nvPicPr>
            <p:cNvPr id="11" name="Picture 10"/>
            <p:cNvPicPr>
              <a:picLocks noChangeAspect="1"/>
            </p:cNvPicPr>
            <p:nvPr/>
          </p:nvPicPr>
          <p:blipFill>
            <a:blip r:embed="rId9"/>
            <a:stretch>
              <a:fillRect/>
            </a:stretch>
          </p:blipFill>
          <p:spPr>
            <a:xfrm>
              <a:off x="10869536" y="3737808"/>
              <a:ext cx="1136934" cy="1713665"/>
            </a:xfrm>
            <a:prstGeom prst="rect">
              <a:avLst/>
            </a:prstGeom>
          </p:spPr>
        </p:pic>
      </p:grpSp>
      <p:sp>
        <p:nvSpPr>
          <p:cNvPr id="17" name="TextBox 16"/>
          <p:cNvSpPr txBox="1"/>
          <p:nvPr/>
        </p:nvSpPr>
        <p:spPr>
          <a:xfrm>
            <a:off x="704751" y="1039458"/>
            <a:ext cx="6491179" cy="369332"/>
          </a:xfrm>
          <a:prstGeom prst="rect">
            <a:avLst/>
          </a:prstGeom>
          <a:noFill/>
        </p:spPr>
        <p:txBody>
          <a:bodyPr wrap="square" rtlCol="0">
            <a:spAutoFit/>
          </a:bodyPr>
          <a:lstStyle/>
          <a:p>
            <a:r>
              <a:rPr lang="en-US" b="1" dirty="0" smtClean="0">
                <a:solidFill>
                  <a:srgbClr val="FF66CC"/>
                </a:solidFill>
              </a:rPr>
              <a:t>Our Design is user-friendly and responsive across all screen sizes</a:t>
            </a:r>
            <a:endParaRPr lang="en-US" b="1" dirty="0">
              <a:solidFill>
                <a:srgbClr val="FF66CC"/>
              </a:solidFill>
            </a:endParaRPr>
          </a:p>
        </p:txBody>
      </p:sp>
    </p:spTree>
    <p:extLst>
      <p:ext uri="{BB962C8B-B14F-4D97-AF65-F5344CB8AC3E}">
        <p14:creationId xmlns:p14="http://schemas.microsoft.com/office/powerpoint/2010/main" xmlns="" val="2937586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5329" y="886886"/>
            <a:ext cx="1854574" cy="523220"/>
          </a:xfrm>
          <a:prstGeom prst="rect">
            <a:avLst/>
          </a:prstGeom>
          <a:noFill/>
          <a:ln>
            <a:solidFill>
              <a:srgbClr val="FFAFFF"/>
            </a:solidFill>
          </a:ln>
        </p:spPr>
        <p:txBody>
          <a:bodyPr wrap="square" rtlCol="0">
            <a:spAutoFit/>
          </a:bodyPr>
          <a:lstStyle/>
          <a:p>
            <a:r>
              <a:rPr lang="en-US" sz="2800" b="1" i="1" dirty="0" smtClean="0">
                <a:solidFill>
                  <a:srgbClr val="FF00FF"/>
                </a:solidFill>
              </a:rPr>
              <a:t>Dashboard</a:t>
            </a:r>
            <a:endParaRPr lang="en-US" sz="2800" b="1" i="1" dirty="0">
              <a:solidFill>
                <a:srgbClr val="FF00FF"/>
              </a:solidFill>
            </a:endParaRPr>
          </a:p>
        </p:txBody>
      </p:sp>
      <p:grpSp>
        <p:nvGrpSpPr>
          <p:cNvPr id="16" name="Group 15"/>
          <p:cNvGrpSpPr/>
          <p:nvPr/>
        </p:nvGrpSpPr>
        <p:grpSpPr>
          <a:xfrm>
            <a:off x="-542992" y="1587113"/>
            <a:ext cx="12575678" cy="3766085"/>
            <a:chOff x="-524704" y="928745"/>
            <a:chExt cx="12575678" cy="3766085"/>
          </a:xfrm>
        </p:grpSpPr>
        <p:grpSp>
          <p:nvGrpSpPr>
            <p:cNvPr id="3" name="Group 2"/>
            <p:cNvGrpSpPr/>
            <p:nvPr/>
          </p:nvGrpSpPr>
          <p:grpSpPr>
            <a:xfrm>
              <a:off x="-524704" y="928745"/>
              <a:ext cx="12575678" cy="3766085"/>
              <a:chOff x="-627444" y="2065020"/>
              <a:chExt cx="12730353" cy="3837940"/>
            </a:xfrm>
          </p:grpSpPr>
          <p:pic>
            <p:nvPicPr>
              <p:cNvPr id="4" name="Picture 2" descr="Free vector blank screen laptop gadget icon isolated on white background"/>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42588" y="2950335"/>
                <a:ext cx="3489373" cy="250113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67041" y="2950334"/>
                <a:ext cx="2221759" cy="2875435"/>
              </a:xfrm>
              <a:prstGeom prst="rect">
                <a:avLst/>
              </a:prstGeom>
            </p:spPr>
          </p:pic>
          <p:pic>
            <p:nvPicPr>
              <p:cNvPr id="6" name="Picture 8" descr="Phone, Black Iphone Blank Screen PNG Transparent Background, Free Download  #17040 - FreeIcons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751381" y="3275455"/>
                <a:ext cx="1351528" cy="262750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27444" y="2065020"/>
                <a:ext cx="5756910" cy="3837940"/>
              </a:xfrm>
              <a:prstGeom prst="rect">
                <a:avLst/>
              </a:prstGeom>
            </p:spPr>
          </p:pic>
        </p:grpSp>
        <p:pic>
          <p:nvPicPr>
            <p:cNvPr id="12" name="Picture 11"/>
            <p:cNvPicPr>
              <a:picLocks noChangeAspect="1"/>
            </p:cNvPicPr>
            <p:nvPr/>
          </p:nvPicPr>
          <p:blipFill>
            <a:blip r:embed="rId6" cstate="print"/>
            <a:stretch>
              <a:fillRect/>
            </a:stretch>
          </p:blipFill>
          <p:spPr>
            <a:xfrm>
              <a:off x="261257" y="1451966"/>
              <a:ext cx="4113869" cy="2281026"/>
            </a:xfrm>
            <a:prstGeom prst="rect">
              <a:avLst/>
            </a:prstGeom>
          </p:spPr>
        </p:pic>
        <p:pic>
          <p:nvPicPr>
            <p:cNvPr id="13" name="Picture 12"/>
            <p:cNvPicPr>
              <a:picLocks noChangeAspect="1"/>
            </p:cNvPicPr>
            <p:nvPr/>
          </p:nvPicPr>
          <p:blipFill>
            <a:blip r:embed="rId7" cstate="print"/>
            <a:stretch>
              <a:fillRect/>
            </a:stretch>
          </p:blipFill>
          <p:spPr>
            <a:xfrm>
              <a:off x="4832089" y="1928692"/>
              <a:ext cx="2743336" cy="1806681"/>
            </a:xfrm>
            <a:prstGeom prst="rect">
              <a:avLst/>
            </a:prstGeom>
          </p:spPr>
        </p:pic>
        <p:pic>
          <p:nvPicPr>
            <p:cNvPr id="14" name="Picture 13"/>
            <p:cNvPicPr>
              <a:picLocks noChangeAspect="1"/>
            </p:cNvPicPr>
            <p:nvPr/>
          </p:nvPicPr>
          <p:blipFill>
            <a:blip r:embed="rId8" cstate="print"/>
            <a:stretch>
              <a:fillRect/>
            </a:stretch>
          </p:blipFill>
          <p:spPr>
            <a:xfrm>
              <a:off x="8334103" y="2116519"/>
              <a:ext cx="1673497" cy="2135277"/>
            </a:xfrm>
            <a:prstGeom prst="rect">
              <a:avLst/>
            </a:prstGeom>
          </p:spPr>
        </p:pic>
        <p:pic>
          <p:nvPicPr>
            <p:cNvPr id="15" name="Picture 14"/>
            <p:cNvPicPr>
              <a:picLocks noChangeAspect="1"/>
            </p:cNvPicPr>
            <p:nvPr/>
          </p:nvPicPr>
          <p:blipFill>
            <a:blip r:embed="rId9" cstate="print"/>
            <a:stretch>
              <a:fillRect/>
            </a:stretch>
          </p:blipFill>
          <p:spPr>
            <a:xfrm>
              <a:off x="10832586" y="2609850"/>
              <a:ext cx="1105413" cy="1641946"/>
            </a:xfrm>
            <a:prstGeom prst="rect">
              <a:avLst/>
            </a:prstGeom>
          </p:spPr>
        </p:pic>
      </p:grpSp>
      <p:sp>
        <p:nvSpPr>
          <p:cNvPr id="17" name="TextBox 16"/>
          <p:cNvSpPr txBox="1"/>
          <p:nvPr/>
        </p:nvSpPr>
        <p:spPr>
          <a:xfrm>
            <a:off x="366423" y="340547"/>
            <a:ext cx="6491179" cy="369332"/>
          </a:xfrm>
          <a:prstGeom prst="rect">
            <a:avLst/>
          </a:prstGeom>
          <a:noFill/>
        </p:spPr>
        <p:txBody>
          <a:bodyPr wrap="square" rtlCol="0">
            <a:spAutoFit/>
          </a:bodyPr>
          <a:lstStyle/>
          <a:p>
            <a:r>
              <a:rPr lang="en-US" b="1" dirty="0" smtClean="0">
                <a:solidFill>
                  <a:srgbClr val="FF66CC"/>
                </a:solidFill>
              </a:rPr>
              <a:t>Our Design is user-friendly and responsive across all screen sizes</a:t>
            </a:r>
            <a:endParaRPr lang="en-US" b="1" dirty="0">
              <a:solidFill>
                <a:srgbClr val="FF66CC"/>
              </a:solidFill>
            </a:endParaRPr>
          </a:p>
        </p:txBody>
      </p:sp>
    </p:spTree>
    <p:extLst>
      <p:ext uri="{BB962C8B-B14F-4D97-AF65-F5344CB8AC3E}">
        <p14:creationId xmlns:p14="http://schemas.microsoft.com/office/powerpoint/2010/main" xmlns="" val="504022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73028"/>
            <a:ext cx="11642472" cy="461665"/>
          </a:xfrm>
          <a:prstGeom prst="rect">
            <a:avLst/>
          </a:prstGeom>
        </p:spPr>
        <p:txBody>
          <a:bodyPr wrap="square">
            <a:spAutoFit/>
          </a:bodyPr>
          <a:lstStyle/>
          <a:p>
            <a:r>
              <a:rPr lang="en-US" sz="2400" dirty="0">
                <a:solidFill>
                  <a:srgbClr val="CC66FF"/>
                </a:solidFill>
              </a:rPr>
              <a:t>10.2 Implement proper security measures to protect user data.</a:t>
            </a:r>
          </a:p>
        </p:txBody>
      </p:sp>
      <p:sp>
        <p:nvSpPr>
          <p:cNvPr id="3" name="TextBox 2"/>
          <p:cNvSpPr txBox="1"/>
          <p:nvPr/>
        </p:nvSpPr>
        <p:spPr>
          <a:xfrm>
            <a:off x="777903" y="634693"/>
            <a:ext cx="7698585" cy="369332"/>
          </a:xfrm>
          <a:prstGeom prst="rect">
            <a:avLst/>
          </a:prstGeom>
          <a:noFill/>
        </p:spPr>
        <p:txBody>
          <a:bodyPr wrap="square" rtlCol="0">
            <a:spAutoFit/>
          </a:bodyPr>
          <a:lstStyle/>
          <a:p>
            <a:r>
              <a:rPr lang="en-US" b="1" dirty="0" smtClean="0">
                <a:solidFill>
                  <a:srgbClr val="FF66CC"/>
                </a:solidFill>
              </a:rPr>
              <a:t>In our website there are excellent security measures taken to protect user data.</a:t>
            </a:r>
            <a:endParaRPr lang="en-US" b="1" dirty="0">
              <a:solidFill>
                <a:srgbClr val="FF66CC"/>
              </a:solidFill>
            </a:endParaRPr>
          </a:p>
        </p:txBody>
      </p:sp>
      <p:grpSp>
        <p:nvGrpSpPr>
          <p:cNvPr id="7" name="Group 6"/>
          <p:cNvGrpSpPr/>
          <p:nvPr/>
        </p:nvGrpSpPr>
        <p:grpSpPr>
          <a:xfrm>
            <a:off x="180720" y="1096358"/>
            <a:ext cx="11732552" cy="1387627"/>
            <a:chOff x="180720" y="1172693"/>
            <a:chExt cx="11853584" cy="585993"/>
          </a:xfrm>
        </p:grpSpPr>
        <p:pic>
          <p:nvPicPr>
            <p:cNvPr id="4" name="Picture 3"/>
            <p:cNvPicPr>
              <a:picLocks noChangeAspect="1"/>
            </p:cNvPicPr>
            <p:nvPr/>
          </p:nvPicPr>
          <p:blipFill>
            <a:blip r:embed="rId2"/>
            <a:stretch>
              <a:fillRect/>
            </a:stretch>
          </p:blipFill>
          <p:spPr>
            <a:xfrm>
              <a:off x="180720" y="1172693"/>
              <a:ext cx="5592158" cy="585993"/>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5772878" y="1172693"/>
              <a:ext cx="4353661" cy="585993"/>
            </a:xfrm>
            <a:prstGeom prst="rect">
              <a:avLst/>
            </a:prstGeom>
            <a:ln>
              <a:noFill/>
            </a:ln>
            <a:effectLst>
              <a:outerShdw blurRad="50800" dist="38100" dir="5400000" algn="t" rotWithShape="0">
                <a:prstClr val="black">
                  <a:alpha val="40000"/>
                </a:prstClr>
              </a:outerShdw>
            </a:effectLst>
          </p:spPr>
        </p:pic>
        <p:pic>
          <p:nvPicPr>
            <p:cNvPr id="6" name="Picture 5"/>
            <p:cNvPicPr>
              <a:picLocks noChangeAspect="1"/>
            </p:cNvPicPr>
            <p:nvPr/>
          </p:nvPicPr>
          <p:blipFill>
            <a:blip r:embed="rId4"/>
            <a:stretch>
              <a:fillRect/>
            </a:stretch>
          </p:blipFill>
          <p:spPr>
            <a:xfrm>
              <a:off x="10126539" y="1172693"/>
              <a:ext cx="1907765" cy="585993"/>
            </a:xfrm>
            <a:prstGeom prst="rect">
              <a:avLst/>
            </a:prstGeom>
            <a:ln>
              <a:noFill/>
            </a:ln>
            <a:effectLst>
              <a:outerShdw blurRad="50800" dist="38100" dir="5400000" algn="t" rotWithShape="0">
                <a:prstClr val="black">
                  <a:alpha val="40000"/>
                </a:prstClr>
              </a:outerShdw>
            </a:effectLst>
          </p:spPr>
        </p:pic>
      </p:grpSp>
      <p:sp>
        <p:nvSpPr>
          <p:cNvPr id="8" name="TextBox 7"/>
          <p:cNvSpPr txBox="1"/>
          <p:nvPr/>
        </p:nvSpPr>
        <p:spPr>
          <a:xfrm>
            <a:off x="180720" y="2576318"/>
            <a:ext cx="11732551" cy="584775"/>
          </a:xfrm>
          <a:prstGeom prst="rect">
            <a:avLst/>
          </a:prstGeom>
          <a:noFill/>
        </p:spPr>
        <p:txBody>
          <a:bodyPr wrap="square" rtlCol="0">
            <a:spAutoFit/>
          </a:bodyPr>
          <a:lstStyle/>
          <a:p>
            <a:r>
              <a:rPr lang="en-US" sz="1600" b="1" dirty="0" smtClean="0">
                <a:solidFill>
                  <a:srgbClr val="FD95B0"/>
                </a:solidFill>
              </a:rPr>
              <a:t>1) In our Database whenever a user registers our changes his/her password the passwords are hashed in database by why hackers and admin could not easily see it or access it even the hackers could not brute force the password. And user id of every user is also hashed.</a:t>
            </a:r>
            <a:endParaRPr lang="en-US" sz="1600" b="1" dirty="0">
              <a:solidFill>
                <a:srgbClr val="FD95B0"/>
              </a:solidFill>
            </a:endParaRPr>
          </a:p>
        </p:txBody>
      </p:sp>
      <p:pic>
        <p:nvPicPr>
          <p:cNvPr id="9" name="Picture 8"/>
          <p:cNvPicPr>
            <a:picLocks noChangeAspect="1"/>
          </p:cNvPicPr>
          <p:nvPr/>
        </p:nvPicPr>
        <p:blipFill>
          <a:blip r:embed="rId5" cstate="print"/>
          <a:stretch>
            <a:fillRect/>
          </a:stretch>
        </p:blipFill>
        <p:spPr>
          <a:xfrm>
            <a:off x="180720" y="3314982"/>
            <a:ext cx="5104512" cy="2346621"/>
          </a:xfrm>
          <a:prstGeom prst="rect">
            <a:avLst/>
          </a:prstGeom>
          <a:ln>
            <a:solidFill>
              <a:srgbClr val="F6819D"/>
            </a:solidFill>
          </a:ln>
        </p:spPr>
      </p:pic>
      <p:pic>
        <p:nvPicPr>
          <p:cNvPr id="10" name="Picture 9"/>
          <p:cNvPicPr>
            <a:picLocks noChangeAspect="1"/>
          </p:cNvPicPr>
          <p:nvPr/>
        </p:nvPicPr>
        <p:blipFill>
          <a:blip r:embed="rId6"/>
          <a:stretch>
            <a:fillRect/>
          </a:stretch>
        </p:blipFill>
        <p:spPr>
          <a:xfrm>
            <a:off x="5532120" y="3314982"/>
            <a:ext cx="6291072" cy="2346621"/>
          </a:xfrm>
          <a:prstGeom prst="rect">
            <a:avLst/>
          </a:prstGeom>
          <a:ln>
            <a:solidFill>
              <a:srgbClr val="F6819D"/>
            </a:solidFill>
          </a:ln>
        </p:spPr>
      </p:pic>
      <p:sp>
        <p:nvSpPr>
          <p:cNvPr id="12" name="TextBox 11"/>
          <p:cNvSpPr txBox="1"/>
          <p:nvPr/>
        </p:nvSpPr>
        <p:spPr>
          <a:xfrm>
            <a:off x="90641" y="5661603"/>
            <a:ext cx="11732551" cy="923330"/>
          </a:xfrm>
          <a:prstGeom prst="rect">
            <a:avLst/>
          </a:prstGeom>
          <a:noFill/>
        </p:spPr>
        <p:txBody>
          <a:bodyPr wrap="square" rtlCol="0">
            <a:spAutoFit/>
          </a:bodyPr>
          <a:lstStyle/>
          <a:p>
            <a:r>
              <a:rPr lang="en-US" b="1" dirty="0">
                <a:solidFill>
                  <a:srgbClr val="FD95B0"/>
                </a:solidFill>
              </a:rPr>
              <a:t>2</a:t>
            </a:r>
            <a:r>
              <a:rPr lang="en-US" b="1" dirty="0" smtClean="0">
                <a:solidFill>
                  <a:srgbClr val="FD95B0"/>
                </a:solidFill>
              </a:rPr>
              <a:t>) We have kept input type password whenever user login or registers types his password the characters are been hidden from others and are even saved from spyware and if a user want to secure himself from key logger attack so user should always use his mouse to fill up the private credentials.</a:t>
            </a:r>
            <a:endParaRPr lang="en-US" b="1" dirty="0">
              <a:solidFill>
                <a:srgbClr val="FD95B0"/>
              </a:solidFill>
            </a:endParaRPr>
          </a:p>
        </p:txBody>
      </p:sp>
    </p:spTree>
    <p:extLst>
      <p:ext uri="{BB962C8B-B14F-4D97-AF65-F5344CB8AC3E}">
        <p14:creationId xmlns:p14="http://schemas.microsoft.com/office/powerpoint/2010/main" xmlns="" val="32450874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4497" y="320041"/>
            <a:ext cx="8176896" cy="3191964"/>
          </a:xfrm>
          <a:prstGeom prst="rect">
            <a:avLst/>
          </a:prstGeom>
          <a:ln>
            <a:solidFill>
              <a:srgbClr val="F6819D"/>
            </a:solidFill>
          </a:ln>
        </p:spPr>
      </p:pic>
      <p:sp>
        <p:nvSpPr>
          <p:cNvPr id="3" name="TextBox 2"/>
          <p:cNvSpPr txBox="1"/>
          <p:nvPr/>
        </p:nvSpPr>
        <p:spPr>
          <a:xfrm>
            <a:off x="674497" y="3512005"/>
            <a:ext cx="11732551" cy="369332"/>
          </a:xfrm>
          <a:prstGeom prst="rect">
            <a:avLst/>
          </a:prstGeom>
          <a:noFill/>
        </p:spPr>
        <p:txBody>
          <a:bodyPr wrap="square" rtlCol="0">
            <a:spAutoFit/>
          </a:bodyPr>
          <a:lstStyle/>
          <a:p>
            <a:r>
              <a:rPr lang="en-US" b="1" dirty="0" smtClean="0">
                <a:solidFill>
                  <a:srgbClr val="FD95B0"/>
                </a:solidFill>
              </a:rPr>
              <a:t>3) If the User wishes to update his/her password so he could update it easily</a:t>
            </a:r>
            <a:endParaRPr lang="en-US" b="1" dirty="0">
              <a:solidFill>
                <a:srgbClr val="FD95B0"/>
              </a:solidFill>
            </a:endParaRPr>
          </a:p>
        </p:txBody>
      </p:sp>
      <p:sp>
        <p:nvSpPr>
          <p:cNvPr id="4" name="Rectangle 3"/>
          <p:cNvSpPr/>
          <p:nvPr/>
        </p:nvSpPr>
        <p:spPr>
          <a:xfrm>
            <a:off x="116712" y="3881337"/>
            <a:ext cx="11642472" cy="461665"/>
          </a:xfrm>
          <a:prstGeom prst="rect">
            <a:avLst/>
          </a:prstGeom>
        </p:spPr>
        <p:txBody>
          <a:bodyPr wrap="square">
            <a:spAutoFit/>
          </a:bodyPr>
          <a:lstStyle/>
          <a:p>
            <a:r>
              <a:rPr lang="en-US" sz="2400" dirty="0" smtClean="0">
                <a:solidFill>
                  <a:srgbClr val="CC66FF"/>
                </a:solidFill>
              </a:rPr>
              <a:t>10.3 </a:t>
            </a:r>
            <a:r>
              <a:rPr lang="en-US" sz="2400" dirty="0">
                <a:solidFill>
                  <a:srgbClr val="CC66FF"/>
                </a:solidFill>
              </a:rPr>
              <a:t>Provide user notifications for successful transactions, feedback submissions, etc.</a:t>
            </a:r>
          </a:p>
        </p:txBody>
      </p:sp>
      <p:pic>
        <p:nvPicPr>
          <p:cNvPr id="5" name="Picture 4"/>
          <p:cNvPicPr>
            <a:picLocks noChangeAspect="1"/>
          </p:cNvPicPr>
          <p:nvPr/>
        </p:nvPicPr>
        <p:blipFill>
          <a:blip r:embed="rId3" cstate="print"/>
          <a:stretch>
            <a:fillRect/>
          </a:stretch>
        </p:blipFill>
        <p:spPr>
          <a:xfrm>
            <a:off x="290448" y="4421046"/>
            <a:ext cx="2852928" cy="2182162"/>
          </a:xfrm>
          <a:prstGeom prst="rect">
            <a:avLst/>
          </a:prstGeom>
          <a:ln>
            <a:solidFill>
              <a:srgbClr val="F6819D"/>
            </a:solidFill>
          </a:ln>
        </p:spPr>
      </p:pic>
      <p:pic>
        <p:nvPicPr>
          <p:cNvPr id="6" name="Picture 5"/>
          <p:cNvPicPr>
            <a:picLocks noChangeAspect="1"/>
          </p:cNvPicPr>
          <p:nvPr/>
        </p:nvPicPr>
        <p:blipFill>
          <a:blip r:embed="rId4" cstate="print"/>
          <a:stretch>
            <a:fillRect/>
          </a:stretch>
        </p:blipFill>
        <p:spPr>
          <a:xfrm>
            <a:off x="3295062" y="4421046"/>
            <a:ext cx="2852928" cy="2155012"/>
          </a:xfrm>
          <a:prstGeom prst="rect">
            <a:avLst/>
          </a:prstGeom>
          <a:ln>
            <a:solidFill>
              <a:srgbClr val="F6819D"/>
            </a:solidFill>
          </a:ln>
        </p:spPr>
      </p:pic>
      <p:pic>
        <p:nvPicPr>
          <p:cNvPr id="7" name="Picture 6"/>
          <p:cNvPicPr>
            <a:picLocks noChangeAspect="1"/>
          </p:cNvPicPr>
          <p:nvPr/>
        </p:nvPicPr>
        <p:blipFill>
          <a:blip r:embed="rId5" cstate="print"/>
          <a:stretch>
            <a:fillRect/>
          </a:stretch>
        </p:blipFill>
        <p:spPr>
          <a:xfrm>
            <a:off x="6299676" y="4421046"/>
            <a:ext cx="2852928" cy="2155012"/>
          </a:xfrm>
          <a:prstGeom prst="rect">
            <a:avLst/>
          </a:prstGeom>
          <a:ln>
            <a:solidFill>
              <a:srgbClr val="F6819D"/>
            </a:solidFill>
          </a:ln>
        </p:spPr>
      </p:pic>
      <p:pic>
        <p:nvPicPr>
          <p:cNvPr id="8" name="Picture 7"/>
          <p:cNvPicPr>
            <a:picLocks noChangeAspect="1"/>
          </p:cNvPicPr>
          <p:nvPr/>
        </p:nvPicPr>
        <p:blipFill>
          <a:blip r:embed="rId6" cstate="print"/>
          <a:stretch>
            <a:fillRect/>
          </a:stretch>
        </p:blipFill>
        <p:spPr>
          <a:xfrm>
            <a:off x="9253728" y="4421046"/>
            <a:ext cx="2852928" cy="2155012"/>
          </a:xfrm>
          <a:prstGeom prst="rect">
            <a:avLst/>
          </a:prstGeom>
          <a:ln>
            <a:solidFill>
              <a:srgbClr val="F6819D"/>
            </a:solidFill>
          </a:ln>
        </p:spPr>
      </p:pic>
      <p:sp>
        <p:nvSpPr>
          <p:cNvPr id="9" name="TextBox 8"/>
          <p:cNvSpPr txBox="1"/>
          <p:nvPr/>
        </p:nvSpPr>
        <p:spPr>
          <a:xfrm>
            <a:off x="548826" y="6542752"/>
            <a:ext cx="2409070" cy="276999"/>
          </a:xfrm>
          <a:prstGeom prst="rect">
            <a:avLst/>
          </a:prstGeom>
          <a:noFill/>
          <a:ln>
            <a:noFill/>
          </a:ln>
        </p:spPr>
        <p:txBody>
          <a:bodyPr wrap="square" rtlCol="0">
            <a:spAutoFit/>
          </a:bodyPr>
          <a:lstStyle/>
          <a:p>
            <a:r>
              <a:rPr lang="en-US" sz="1200" b="1" dirty="0" smtClean="0">
                <a:solidFill>
                  <a:srgbClr val="71A065"/>
                </a:solidFill>
              </a:rPr>
              <a:t>Feedback send success notification</a:t>
            </a:r>
            <a:endParaRPr lang="en-US" sz="1200" b="1" dirty="0">
              <a:solidFill>
                <a:srgbClr val="71A065"/>
              </a:solidFill>
            </a:endParaRPr>
          </a:p>
        </p:txBody>
      </p:sp>
      <p:sp>
        <p:nvSpPr>
          <p:cNvPr id="10" name="TextBox 9"/>
          <p:cNvSpPr txBox="1"/>
          <p:nvPr/>
        </p:nvSpPr>
        <p:spPr>
          <a:xfrm>
            <a:off x="3470639" y="6515602"/>
            <a:ext cx="2584611" cy="276999"/>
          </a:xfrm>
          <a:prstGeom prst="rect">
            <a:avLst/>
          </a:prstGeom>
          <a:noFill/>
          <a:ln>
            <a:noFill/>
          </a:ln>
        </p:spPr>
        <p:txBody>
          <a:bodyPr wrap="square" rtlCol="0">
            <a:spAutoFit/>
          </a:bodyPr>
          <a:lstStyle/>
          <a:p>
            <a:r>
              <a:rPr lang="en-US" sz="1200" b="1" dirty="0" smtClean="0">
                <a:solidFill>
                  <a:srgbClr val="71A065"/>
                </a:solidFill>
              </a:rPr>
              <a:t>Recipe submit success notification</a:t>
            </a:r>
            <a:endParaRPr lang="en-US" sz="1200" b="1" dirty="0">
              <a:solidFill>
                <a:srgbClr val="71A065"/>
              </a:solidFill>
            </a:endParaRPr>
          </a:p>
        </p:txBody>
      </p:sp>
      <p:sp>
        <p:nvSpPr>
          <p:cNvPr id="11" name="TextBox 10"/>
          <p:cNvSpPr txBox="1"/>
          <p:nvPr/>
        </p:nvSpPr>
        <p:spPr>
          <a:xfrm>
            <a:off x="6567993" y="6542751"/>
            <a:ext cx="2584611" cy="276999"/>
          </a:xfrm>
          <a:prstGeom prst="rect">
            <a:avLst/>
          </a:prstGeom>
          <a:noFill/>
          <a:ln>
            <a:noFill/>
          </a:ln>
        </p:spPr>
        <p:txBody>
          <a:bodyPr wrap="square" rtlCol="0">
            <a:spAutoFit/>
          </a:bodyPr>
          <a:lstStyle/>
          <a:p>
            <a:r>
              <a:rPr lang="en-US" sz="1200" b="1" dirty="0" smtClean="0">
                <a:solidFill>
                  <a:srgbClr val="71A065"/>
                </a:solidFill>
              </a:rPr>
              <a:t>Message send success notification</a:t>
            </a:r>
            <a:endParaRPr lang="en-US" sz="1200" b="1" dirty="0">
              <a:solidFill>
                <a:srgbClr val="71A065"/>
              </a:solidFill>
            </a:endParaRPr>
          </a:p>
        </p:txBody>
      </p:sp>
      <p:sp>
        <p:nvSpPr>
          <p:cNvPr id="12" name="TextBox 11"/>
          <p:cNvSpPr txBox="1"/>
          <p:nvPr/>
        </p:nvSpPr>
        <p:spPr>
          <a:xfrm>
            <a:off x="9387886" y="6542751"/>
            <a:ext cx="2645618" cy="276999"/>
          </a:xfrm>
          <a:prstGeom prst="rect">
            <a:avLst/>
          </a:prstGeom>
          <a:noFill/>
          <a:ln>
            <a:noFill/>
          </a:ln>
        </p:spPr>
        <p:txBody>
          <a:bodyPr wrap="square" rtlCol="0">
            <a:spAutoFit/>
          </a:bodyPr>
          <a:lstStyle/>
          <a:p>
            <a:r>
              <a:rPr lang="en-US" sz="1200" b="1" dirty="0" smtClean="0">
                <a:solidFill>
                  <a:srgbClr val="71A065"/>
                </a:solidFill>
              </a:rPr>
              <a:t>Book order placed success notification</a:t>
            </a:r>
            <a:endParaRPr lang="en-US" sz="1200" b="1" dirty="0">
              <a:solidFill>
                <a:srgbClr val="71A065"/>
              </a:solidFill>
            </a:endParaRPr>
          </a:p>
        </p:txBody>
      </p:sp>
      <p:sp>
        <p:nvSpPr>
          <p:cNvPr id="13" name="TextBox 12"/>
          <p:cNvSpPr txBox="1"/>
          <p:nvPr/>
        </p:nvSpPr>
        <p:spPr>
          <a:xfrm rot="16200000">
            <a:off x="-555231" y="5498880"/>
            <a:ext cx="1387986" cy="400110"/>
          </a:xfrm>
          <a:prstGeom prst="rect">
            <a:avLst/>
          </a:prstGeom>
          <a:noFill/>
          <a:ln>
            <a:noFill/>
          </a:ln>
        </p:spPr>
        <p:txBody>
          <a:bodyPr wrap="square" rtlCol="0">
            <a:spAutoFit/>
          </a:bodyPr>
          <a:lstStyle/>
          <a:p>
            <a:r>
              <a:rPr lang="en-US" sz="2000" b="1" i="1" dirty="0" smtClean="0">
                <a:solidFill>
                  <a:srgbClr val="FF00FF"/>
                </a:solidFill>
              </a:rPr>
              <a:t>On website</a:t>
            </a:r>
            <a:endParaRPr lang="en-US" sz="2000" b="1" i="1" dirty="0">
              <a:solidFill>
                <a:srgbClr val="FF00FF"/>
              </a:solidFill>
            </a:endParaRPr>
          </a:p>
        </p:txBody>
      </p:sp>
    </p:spTree>
    <p:extLst>
      <p:ext uri="{BB962C8B-B14F-4D97-AF65-F5344CB8AC3E}">
        <p14:creationId xmlns:p14="http://schemas.microsoft.com/office/powerpoint/2010/main" xmlns="" val="10375231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957307" y="3006969"/>
            <a:ext cx="2177544" cy="400110"/>
          </a:xfrm>
          <a:prstGeom prst="rect">
            <a:avLst/>
          </a:prstGeom>
          <a:noFill/>
          <a:ln>
            <a:noFill/>
          </a:ln>
        </p:spPr>
        <p:txBody>
          <a:bodyPr wrap="square" rtlCol="0">
            <a:spAutoFit/>
          </a:bodyPr>
          <a:lstStyle/>
          <a:p>
            <a:r>
              <a:rPr lang="en-US" sz="2000" b="1" i="1" dirty="0" smtClean="0">
                <a:solidFill>
                  <a:srgbClr val="FF00FF"/>
                </a:solidFill>
              </a:rPr>
              <a:t>On Admin Panel</a:t>
            </a:r>
            <a:endParaRPr lang="en-US" sz="2000" b="1" i="1" dirty="0">
              <a:solidFill>
                <a:srgbClr val="FF00FF"/>
              </a:solidFill>
            </a:endParaRPr>
          </a:p>
        </p:txBody>
      </p:sp>
      <p:pic>
        <p:nvPicPr>
          <p:cNvPr id="3" name="Picture 2"/>
          <p:cNvPicPr>
            <a:picLocks noChangeAspect="1"/>
          </p:cNvPicPr>
          <p:nvPr/>
        </p:nvPicPr>
        <p:blipFill>
          <a:blip r:embed="rId2" cstate="print"/>
          <a:stretch>
            <a:fillRect/>
          </a:stretch>
        </p:blipFill>
        <p:spPr>
          <a:xfrm>
            <a:off x="400110" y="187130"/>
            <a:ext cx="3866103" cy="1734033"/>
          </a:xfrm>
          <a:prstGeom prst="rect">
            <a:avLst/>
          </a:prstGeom>
          <a:ln>
            <a:solidFill>
              <a:srgbClr val="F6819D"/>
            </a:solidFill>
          </a:ln>
        </p:spPr>
      </p:pic>
      <p:sp>
        <p:nvSpPr>
          <p:cNvPr id="4" name="TextBox 3"/>
          <p:cNvSpPr txBox="1"/>
          <p:nvPr/>
        </p:nvSpPr>
        <p:spPr>
          <a:xfrm>
            <a:off x="1300571" y="1911880"/>
            <a:ext cx="2409070" cy="276999"/>
          </a:xfrm>
          <a:prstGeom prst="rect">
            <a:avLst/>
          </a:prstGeom>
          <a:noFill/>
          <a:ln>
            <a:noFill/>
          </a:ln>
        </p:spPr>
        <p:txBody>
          <a:bodyPr wrap="square" rtlCol="0">
            <a:spAutoFit/>
          </a:bodyPr>
          <a:lstStyle/>
          <a:p>
            <a:r>
              <a:rPr lang="en-US" sz="1200" b="1" dirty="0" smtClean="0">
                <a:solidFill>
                  <a:srgbClr val="71A065"/>
                </a:solidFill>
              </a:rPr>
              <a:t>Recipe added success notification</a:t>
            </a:r>
            <a:endParaRPr lang="en-US" sz="1200" b="1" dirty="0">
              <a:solidFill>
                <a:srgbClr val="71A065"/>
              </a:solidFill>
            </a:endParaRPr>
          </a:p>
        </p:txBody>
      </p:sp>
      <p:pic>
        <p:nvPicPr>
          <p:cNvPr id="5" name="Picture 4"/>
          <p:cNvPicPr>
            <a:picLocks noChangeAspect="1"/>
          </p:cNvPicPr>
          <p:nvPr/>
        </p:nvPicPr>
        <p:blipFill>
          <a:blip r:embed="rId3" cstate="print"/>
          <a:stretch>
            <a:fillRect/>
          </a:stretch>
        </p:blipFill>
        <p:spPr>
          <a:xfrm>
            <a:off x="4529452" y="187130"/>
            <a:ext cx="3606019" cy="1734033"/>
          </a:xfrm>
          <a:prstGeom prst="rect">
            <a:avLst/>
          </a:prstGeom>
          <a:ln>
            <a:solidFill>
              <a:srgbClr val="F6819D"/>
            </a:solidFill>
          </a:ln>
        </p:spPr>
      </p:pic>
      <p:sp>
        <p:nvSpPr>
          <p:cNvPr id="6" name="TextBox 5"/>
          <p:cNvSpPr txBox="1"/>
          <p:nvPr/>
        </p:nvSpPr>
        <p:spPr>
          <a:xfrm>
            <a:off x="5298899" y="1921163"/>
            <a:ext cx="2527212" cy="276999"/>
          </a:xfrm>
          <a:prstGeom prst="rect">
            <a:avLst/>
          </a:prstGeom>
          <a:noFill/>
          <a:ln>
            <a:noFill/>
          </a:ln>
        </p:spPr>
        <p:txBody>
          <a:bodyPr wrap="square" rtlCol="0">
            <a:spAutoFit/>
          </a:bodyPr>
          <a:lstStyle/>
          <a:p>
            <a:r>
              <a:rPr lang="en-US" sz="1200" b="1" dirty="0" smtClean="0">
                <a:solidFill>
                  <a:srgbClr val="F7A837"/>
                </a:solidFill>
              </a:rPr>
              <a:t>Recipe updated success notification</a:t>
            </a:r>
            <a:endParaRPr lang="en-US" sz="1200" b="1" dirty="0">
              <a:solidFill>
                <a:srgbClr val="F7A837"/>
              </a:solidFill>
            </a:endParaRPr>
          </a:p>
        </p:txBody>
      </p:sp>
      <p:pic>
        <p:nvPicPr>
          <p:cNvPr id="7" name="Picture 6"/>
          <p:cNvPicPr>
            <a:picLocks noChangeAspect="1"/>
          </p:cNvPicPr>
          <p:nvPr/>
        </p:nvPicPr>
        <p:blipFill>
          <a:blip r:embed="rId4" cstate="print"/>
          <a:stretch>
            <a:fillRect/>
          </a:stretch>
        </p:blipFill>
        <p:spPr>
          <a:xfrm>
            <a:off x="8398710" y="177847"/>
            <a:ext cx="3606019" cy="1734033"/>
          </a:xfrm>
          <a:prstGeom prst="rect">
            <a:avLst/>
          </a:prstGeom>
          <a:ln>
            <a:solidFill>
              <a:srgbClr val="F6819D"/>
            </a:solidFill>
          </a:ln>
        </p:spPr>
      </p:pic>
      <p:sp>
        <p:nvSpPr>
          <p:cNvPr id="8" name="TextBox 7"/>
          <p:cNvSpPr txBox="1"/>
          <p:nvPr/>
        </p:nvSpPr>
        <p:spPr>
          <a:xfrm>
            <a:off x="9099663" y="1911833"/>
            <a:ext cx="2409070" cy="276999"/>
          </a:xfrm>
          <a:prstGeom prst="rect">
            <a:avLst/>
          </a:prstGeom>
          <a:noFill/>
          <a:ln>
            <a:noFill/>
          </a:ln>
        </p:spPr>
        <p:txBody>
          <a:bodyPr wrap="square" rtlCol="0">
            <a:spAutoFit/>
          </a:bodyPr>
          <a:lstStyle/>
          <a:p>
            <a:r>
              <a:rPr lang="en-US" sz="1200" b="1" dirty="0" smtClean="0">
                <a:solidFill>
                  <a:srgbClr val="CA5D58"/>
                </a:solidFill>
              </a:rPr>
              <a:t>Recipe deleted success notification</a:t>
            </a:r>
            <a:endParaRPr lang="en-US" sz="1200" b="1" dirty="0">
              <a:solidFill>
                <a:srgbClr val="CA5D58"/>
              </a:solidFill>
            </a:endParaRPr>
          </a:p>
        </p:txBody>
      </p:sp>
      <p:pic>
        <p:nvPicPr>
          <p:cNvPr id="9" name="Picture 8"/>
          <p:cNvPicPr>
            <a:picLocks noChangeAspect="1"/>
          </p:cNvPicPr>
          <p:nvPr/>
        </p:nvPicPr>
        <p:blipFill>
          <a:blip r:embed="rId5" cstate="print"/>
          <a:stretch>
            <a:fillRect/>
          </a:stretch>
        </p:blipFill>
        <p:spPr>
          <a:xfrm>
            <a:off x="400110" y="2552480"/>
            <a:ext cx="3866103" cy="1743316"/>
          </a:xfrm>
          <a:prstGeom prst="rect">
            <a:avLst/>
          </a:prstGeom>
          <a:ln>
            <a:solidFill>
              <a:srgbClr val="F6819D"/>
            </a:solidFill>
          </a:ln>
        </p:spPr>
      </p:pic>
      <p:sp>
        <p:nvSpPr>
          <p:cNvPr id="10" name="TextBox 9"/>
          <p:cNvSpPr txBox="1"/>
          <p:nvPr/>
        </p:nvSpPr>
        <p:spPr>
          <a:xfrm>
            <a:off x="1128626" y="4295796"/>
            <a:ext cx="2409070" cy="276999"/>
          </a:xfrm>
          <a:prstGeom prst="rect">
            <a:avLst/>
          </a:prstGeom>
          <a:noFill/>
          <a:ln>
            <a:noFill/>
          </a:ln>
        </p:spPr>
        <p:txBody>
          <a:bodyPr wrap="square" rtlCol="0">
            <a:spAutoFit/>
          </a:bodyPr>
          <a:lstStyle/>
          <a:p>
            <a:r>
              <a:rPr lang="en-US" sz="1200" b="1" dirty="0" smtClean="0">
                <a:solidFill>
                  <a:srgbClr val="71A065"/>
                </a:solidFill>
              </a:rPr>
              <a:t>Book added success notification</a:t>
            </a:r>
            <a:endParaRPr lang="en-US" sz="1200" b="1" dirty="0">
              <a:solidFill>
                <a:srgbClr val="71A065"/>
              </a:solidFill>
            </a:endParaRPr>
          </a:p>
        </p:txBody>
      </p:sp>
      <p:pic>
        <p:nvPicPr>
          <p:cNvPr id="11" name="Picture 10"/>
          <p:cNvPicPr>
            <a:picLocks noChangeAspect="1"/>
          </p:cNvPicPr>
          <p:nvPr/>
        </p:nvPicPr>
        <p:blipFill>
          <a:blip r:embed="rId6" cstate="print"/>
          <a:stretch>
            <a:fillRect/>
          </a:stretch>
        </p:blipFill>
        <p:spPr>
          <a:xfrm>
            <a:off x="4529452" y="2552481"/>
            <a:ext cx="3606019" cy="1743316"/>
          </a:xfrm>
          <a:prstGeom prst="rect">
            <a:avLst/>
          </a:prstGeom>
          <a:ln>
            <a:solidFill>
              <a:srgbClr val="F6819D"/>
            </a:solidFill>
          </a:ln>
        </p:spPr>
      </p:pic>
      <p:sp>
        <p:nvSpPr>
          <p:cNvPr id="12" name="TextBox 11"/>
          <p:cNvSpPr txBox="1"/>
          <p:nvPr/>
        </p:nvSpPr>
        <p:spPr>
          <a:xfrm>
            <a:off x="5257969" y="4295795"/>
            <a:ext cx="2527212" cy="276999"/>
          </a:xfrm>
          <a:prstGeom prst="rect">
            <a:avLst/>
          </a:prstGeom>
          <a:noFill/>
          <a:ln>
            <a:noFill/>
          </a:ln>
        </p:spPr>
        <p:txBody>
          <a:bodyPr wrap="square" rtlCol="0">
            <a:spAutoFit/>
          </a:bodyPr>
          <a:lstStyle/>
          <a:p>
            <a:r>
              <a:rPr lang="en-US" sz="1200" b="1" dirty="0" smtClean="0">
                <a:solidFill>
                  <a:srgbClr val="F7A837"/>
                </a:solidFill>
              </a:rPr>
              <a:t>Book updated success notification</a:t>
            </a:r>
            <a:endParaRPr lang="en-US" sz="1200" b="1" dirty="0">
              <a:solidFill>
                <a:srgbClr val="F7A837"/>
              </a:solidFill>
            </a:endParaRPr>
          </a:p>
        </p:txBody>
      </p:sp>
      <p:pic>
        <p:nvPicPr>
          <p:cNvPr id="13" name="Picture 12"/>
          <p:cNvPicPr>
            <a:picLocks noChangeAspect="1"/>
          </p:cNvPicPr>
          <p:nvPr/>
        </p:nvPicPr>
        <p:blipFill>
          <a:blip r:embed="rId7" cstate="print"/>
          <a:stretch>
            <a:fillRect/>
          </a:stretch>
        </p:blipFill>
        <p:spPr>
          <a:xfrm>
            <a:off x="8398710" y="2552480"/>
            <a:ext cx="3606019" cy="1743314"/>
          </a:xfrm>
          <a:prstGeom prst="rect">
            <a:avLst/>
          </a:prstGeom>
          <a:ln>
            <a:solidFill>
              <a:srgbClr val="F6819D"/>
            </a:solidFill>
          </a:ln>
        </p:spPr>
      </p:pic>
      <p:sp>
        <p:nvSpPr>
          <p:cNvPr id="14" name="TextBox 13"/>
          <p:cNvSpPr txBox="1"/>
          <p:nvPr/>
        </p:nvSpPr>
        <p:spPr>
          <a:xfrm>
            <a:off x="9099663" y="4295794"/>
            <a:ext cx="2409070" cy="276999"/>
          </a:xfrm>
          <a:prstGeom prst="rect">
            <a:avLst/>
          </a:prstGeom>
          <a:noFill/>
          <a:ln>
            <a:noFill/>
          </a:ln>
        </p:spPr>
        <p:txBody>
          <a:bodyPr wrap="square" rtlCol="0">
            <a:spAutoFit/>
          </a:bodyPr>
          <a:lstStyle/>
          <a:p>
            <a:r>
              <a:rPr lang="en-US" sz="1200" b="1" dirty="0" smtClean="0">
                <a:solidFill>
                  <a:srgbClr val="CA5D58"/>
                </a:solidFill>
              </a:rPr>
              <a:t>Book deleted success notification</a:t>
            </a:r>
            <a:endParaRPr lang="en-US" sz="1200" b="1" dirty="0">
              <a:solidFill>
                <a:srgbClr val="CA5D58"/>
              </a:solidFill>
            </a:endParaRPr>
          </a:p>
        </p:txBody>
      </p:sp>
      <p:pic>
        <p:nvPicPr>
          <p:cNvPr id="15" name="Picture 14"/>
          <p:cNvPicPr>
            <a:picLocks noChangeAspect="1"/>
          </p:cNvPicPr>
          <p:nvPr/>
        </p:nvPicPr>
        <p:blipFill>
          <a:blip r:embed="rId8" cstate="print"/>
          <a:stretch>
            <a:fillRect/>
          </a:stretch>
        </p:blipFill>
        <p:spPr>
          <a:xfrm>
            <a:off x="400110" y="4833862"/>
            <a:ext cx="3866103" cy="1743314"/>
          </a:xfrm>
          <a:prstGeom prst="rect">
            <a:avLst/>
          </a:prstGeom>
          <a:ln>
            <a:solidFill>
              <a:srgbClr val="F6819D"/>
            </a:solidFill>
          </a:ln>
        </p:spPr>
      </p:pic>
      <p:sp>
        <p:nvSpPr>
          <p:cNvPr id="16" name="TextBox 15"/>
          <p:cNvSpPr txBox="1"/>
          <p:nvPr/>
        </p:nvSpPr>
        <p:spPr>
          <a:xfrm>
            <a:off x="1128626" y="6577176"/>
            <a:ext cx="2409070" cy="276999"/>
          </a:xfrm>
          <a:prstGeom prst="rect">
            <a:avLst/>
          </a:prstGeom>
          <a:noFill/>
          <a:ln>
            <a:noFill/>
          </a:ln>
        </p:spPr>
        <p:txBody>
          <a:bodyPr wrap="square" rtlCol="0">
            <a:spAutoFit/>
          </a:bodyPr>
          <a:lstStyle/>
          <a:p>
            <a:r>
              <a:rPr lang="en-US" sz="1200" b="1" dirty="0" smtClean="0">
                <a:solidFill>
                  <a:srgbClr val="71A065"/>
                </a:solidFill>
              </a:rPr>
              <a:t>FAQ added success notification</a:t>
            </a:r>
            <a:endParaRPr lang="en-US" sz="1200" b="1" dirty="0">
              <a:solidFill>
                <a:srgbClr val="71A065"/>
              </a:solidFill>
            </a:endParaRPr>
          </a:p>
        </p:txBody>
      </p:sp>
      <p:pic>
        <p:nvPicPr>
          <p:cNvPr id="17" name="Picture 16"/>
          <p:cNvPicPr>
            <a:picLocks noChangeAspect="1"/>
          </p:cNvPicPr>
          <p:nvPr/>
        </p:nvPicPr>
        <p:blipFill>
          <a:blip r:embed="rId9" cstate="print"/>
          <a:stretch>
            <a:fillRect/>
          </a:stretch>
        </p:blipFill>
        <p:spPr>
          <a:xfrm>
            <a:off x="4529452" y="4833862"/>
            <a:ext cx="3606019" cy="1743314"/>
          </a:xfrm>
          <a:prstGeom prst="rect">
            <a:avLst/>
          </a:prstGeom>
          <a:ln>
            <a:solidFill>
              <a:srgbClr val="F6819D"/>
            </a:solidFill>
          </a:ln>
        </p:spPr>
      </p:pic>
      <p:sp>
        <p:nvSpPr>
          <p:cNvPr id="18" name="TextBox 17"/>
          <p:cNvSpPr txBox="1"/>
          <p:nvPr/>
        </p:nvSpPr>
        <p:spPr>
          <a:xfrm>
            <a:off x="5257969" y="6581001"/>
            <a:ext cx="2527212" cy="276999"/>
          </a:xfrm>
          <a:prstGeom prst="rect">
            <a:avLst/>
          </a:prstGeom>
          <a:noFill/>
          <a:ln>
            <a:noFill/>
          </a:ln>
        </p:spPr>
        <p:txBody>
          <a:bodyPr wrap="square" rtlCol="0">
            <a:spAutoFit/>
          </a:bodyPr>
          <a:lstStyle/>
          <a:p>
            <a:r>
              <a:rPr lang="en-US" sz="1200" b="1" dirty="0" smtClean="0">
                <a:solidFill>
                  <a:srgbClr val="F7A837"/>
                </a:solidFill>
              </a:rPr>
              <a:t>FAQ updated success notification</a:t>
            </a:r>
            <a:endParaRPr lang="en-US" sz="1200" b="1" dirty="0">
              <a:solidFill>
                <a:srgbClr val="F7A837"/>
              </a:solidFill>
            </a:endParaRPr>
          </a:p>
        </p:txBody>
      </p:sp>
      <p:pic>
        <p:nvPicPr>
          <p:cNvPr id="19" name="Picture 18"/>
          <p:cNvPicPr>
            <a:picLocks noChangeAspect="1"/>
          </p:cNvPicPr>
          <p:nvPr/>
        </p:nvPicPr>
        <p:blipFill>
          <a:blip r:embed="rId10" cstate="print"/>
          <a:stretch>
            <a:fillRect/>
          </a:stretch>
        </p:blipFill>
        <p:spPr>
          <a:xfrm>
            <a:off x="8398709" y="4833862"/>
            <a:ext cx="3606020" cy="1743313"/>
          </a:xfrm>
          <a:prstGeom prst="rect">
            <a:avLst/>
          </a:prstGeom>
          <a:ln>
            <a:solidFill>
              <a:srgbClr val="F6819D"/>
            </a:solidFill>
          </a:ln>
        </p:spPr>
      </p:pic>
      <p:sp>
        <p:nvSpPr>
          <p:cNvPr id="20" name="TextBox 19"/>
          <p:cNvSpPr txBox="1"/>
          <p:nvPr/>
        </p:nvSpPr>
        <p:spPr>
          <a:xfrm>
            <a:off x="9127227" y="6581001"/>
            <a:ext cx="2409070" cy="276999"/>
          </a:xfrm>
          <a:prstGeom prst="rect">
            <a:avLst/>
          </a:prstGeom>
          <a:noFill/>
          <a:ln>
            <a:noFill/>
          </a:ln>
        </p:spPr>
        <p:txBody>
          <a:bodyPr wrap="square" rtlCol="0">
            <a:spAutoFit/>
          </a:bodyPr>
          <a:lstStyle/>
          <a:p>
            <a:r>
              <a:rPr lang="en-US" sz="1200" b="1" dirty="0" smtClean="0">
                <a:solidFill>
                  <a:srgbClr val="CA5D58"/>
                </a:solidFill>
              </a:rPr>
              <a:t>FAQ deleted success notification</a:t>
            </a:r>
            <a:endParaRPr lang="en-US" sz="1200" b="1" dirty="0">
              <a:solidFill>
                <a:srgbClr val="CA5D58"/>
              </a:solidFill>
            </a:endParaRPr>
          </a:p>
        </p:txBody>
      </p:sp>
    </p:spTree>
    <p:extLst>
      <p:ext uri="{BB962C8B-B14F-4D97-AF65-F5344CB8AC3E}">
        <p14:creationId xmlns:p14="http://schemas.microsoft.com/office/powerpoint/2010/main" xmlns="" val="606160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888717" y="670169"/>
            <a:ext cx="2177544" cy="400110"/>
          </a:xfrm>
          <a:prstGeom prst="rect">
            <a:avLst/>
          </a:prstGeom>
          <a:noFill/>
          <a:ln>
            <a:noFill/>
          </a:ln>
        </p:spPr>
        <p:txBody>
          <a:bodyPr wrap="square" rtlCol="0">
            <a:spAutoFit/>
          </a:bodyPr>
          <a:lstStyle/>
          <a:p>
            <a:r>
              <a:rPr lang="en-US" sz="2000" b="1" i="1" dirty="0" smtClean="0">
                <a:solidFill>
                  <a:srgbClr val="FF00FF"/>
                </a:solidFill>
              </a:rPr>
              <a:t>On Admin Panel</a:t>
            </a:r>
            <a:endParaRPr lang="en-US" sz="2000" b="1" i="1" dirty="0">
              <a:solidFill>
                <a:srgbClr val="FF00FF"/>
              </a:solidFill>
            </a:endParaRPr>
          </a:p>
        </p:txBody>
      </p:sp>
      <p:pic>
        <p:nvPicPr>
          <p:cNvPr id="3" name="Picture 2"/>
          <p:cNvPicPr>
            <a:picLocks noChangeAspect="1"/>
          </p:cNvPicPr>
          <p:nvPr/>
        </p:nvPicPr>
        <p:blipFill>
          <a:blip r:embed="rId2"/>
          <a:stretch>
            <a:fillRect/>
          </a:stretch>
        </p:blipFill>
        <p:spPr>
          <a:xfrm>
            <a:off x="400111" y="119350"/>
            <a:ext cx="11318298" cy="3122613"/>
          </a:xfrm>
          <a:prstGeom prst="rect">
            <a:avLst/>
          </a:prstGeom>
          <a:ln>
            <a:solidFill>
              <a:srgbClr val="F6819D"/>
            </a:solidFill>
          </a:ln>
        </p:spPr>
      </p:pic>
      <p:sp>
        <p:nvSpPr>
          <p:cNvPr id="5" name="TextBox 4"/>
          <p:cNvSpPr txBox="1"/>
          <p:nvPr/>
        </p:nvSpPr>
        <p:spPr>
          <a:xfrm>
            <a:off x="4210024" y="3241307"/>
            <a:ext cx="4278195" cy="338554"/>
          </a:xfrm>
          <a:prstGeom prst="rect">
            <a:avLst/>
          </a:prstGeom>
          <a:noFill/>
          <a:ln>
            <a:noFill/>
          </a:ln>
        </p:spPr>
        <p:txBody>
          <a:bodyPr wrap="square" rtlCol="0">
            <a:spAutoFit/>
          </a:bodyPr>
          <a:lstStyle/>
          <a:p>
            <a:r>
              <a:rPr lang="en-US" sz="1600" b="1" dirty="0" smtClean="0">
                <a:solidFill>
                  <a:srgbClr val="71A065"/>
                </a:solidFill>
              </a:rPr>
              <a:t>Order status changed to completed notification</a:t>
            </a:r>
            <a:endParaRPr lang="en-US" sz="1600" b="1" dirty="0">
              <a:solidFill>
                <a:srgbClr val="71A065"/>
              </a:solidFill>
            </a:endParaRPr>
          </a:p>
        </p:txBody>
      </p:sp>
    </p:spTree>
    <p:extLst>
      <p:ext uri="{BB962C8B-B14F-4D97-AF65-F5344CB8AC3E}">
        <p14:creationId xmlns:p14="http://schemas.microsoft.com/office/powerpoint/2010/main" xmlns="" val="18019693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315" y="286327"/>
            <a:ext cx="4115667" cy="707886"/>
          </a:xfrm>
          <a:prstGeom prst="rect">
            <a:avLst/>
          </a:prstGeom>
          <a:solidFill>
            <a:srgbClr val="F6819D"/>
          </a:solidFill>
        </p:spPr>
        <p:txBody>
          <a:bodyPr wrap="square" rtlCol="0">
            <a:spAutoFit/>
          </a:bodyPr>
          <a:lstStyle/>
          <a:p>
            <a:r>
              <a:rPr lang="en-US" sz="4000" b="1" dirty="0" smtClean="0">
                <a:solidFill>
                  <a:schemeClr val="bg1"/>
                </a:solidFill>
              </a:rPr>
              <a:t>Installation Guide</a:t>
            </a:r>
            <a:endParaRPr lang="en-US" sz="4000" b="1" dirty="0">
              <a:solidFill>
                <a:schemeClr val="bg1"/>
              </a:solidFill>
            </a:endParaRPr>
          </a:p>
        </p:txBody>
      </p:sp>
      <p:sp>
        <p:nvSpPr>
          <p:cNvPr id="3" name="Rectangle 2"/>
          <p:cNvSpPr/>
          <p:nvPr/>
        </p:nvSpPr>
        <p:spPr>
          <a:xfrm>
            <a:off x="299315" y="1111424"/>
            <a:ext cx="11773536" cy="461665"/>
          </a:xfrm>
          <a:prstGeom prst="rect">
            <a:avLst/>
          </a:prstGeom>
        </p:spPr>
        <p:txBody>
          <a:bodyPr wrap="square">
            <a:spAutoFit/>
          </a:bodyPr>
          <a:lstStyle/>
          <a:p>
            <a:r>
              <a:rPr lang="en-US" sz="2400" dirty="0" smtClean="0">
                <a:solidFill>
                  <a:srgbClr val="F6819D"/>
                </a:solidFill>
              </a:rPr>
              <a:t>In Order to Install the Project follow these following steps:</a:t>
            </a:r>
            <a:endParaRPr lang="en-US" sz="2400" dirty="0">
              <a:solidFill>
                <a:srgbClr val="F6819D"/>
              </a:solidFill>
            </a:endParaRPr>
          </a:p>
        </p:txBody>
      </p:sp>
      <p:sp>
        <p:nvSpPr>
          <p:cNvPr id="4" name="Rectangle 3"/>
          <p:cNvSpPr/>
          <p:nvPr/>
        </p:nvSpPr>
        <p:spPr>
          <a:xfrm>
            <a:off x="418464" y="3262187"/>
            <a:ext cx="11773536" cy="461665"/>
          </a:xfrm>
          <a:prstGeom prst="rect">
            <a:avLst/>
          </a:prstGeom>
        </p:spPr>
        <p:txBody>
          <a:bodyPr wrap="square">
            <a:spAutoFit/>
          </a:bodyPr>
          <a:lstStyle/>
          <a:p>
            <a:r>
              <a:rPr lang="en-US" sz="2400" dirty="0" smtClean="0">
                <a:solidFill>
                  <a:srgbClr val="A162D0"/>
                </a:solidFill>
              </a:rPr>
              <a:t>Step2: Download the project from this link below</a:t>
            </a:r>
            <a:endParaRPr lang="en-US" sz="2400" dirty="0">
              <a:solidFill>
                <a:srgbClr val="A162D0"/>
              </a:solidFill>
            </a:endParaRPr>
          </a:p>
        </p:txBody>
      </p:sp>
      <p:sp>
        <p:nvSpPr>
          <p:cNvPr id="5" name="Rectangle 4"/>
          <p:cNvSpPr/>
          <p:nvPr/>
        </p:nvSpPr>
        <p:spPr>
          <a:xfrm>
            <a:off x="1415246" y="3723852"/>
            <a:ext cx="7673002" cy="400110"/>
          </a:xfrm>
          <a:prstGeom prst="rect">
            <a:avLst/>
          </a:prstGeom>
        </p:spPr>
        <p:txBody>
          <a:bodyPr wrap="square">
            <a:spAutoFit/>
          </a:bodyPr>
          <a:lstStyle/>
          <a:p>
            <a:r>
              <a:rPr lang="en-US" sz="2000" dirty="0">
                <a:solidFill>
                  <a:schemeClr val="accent1"/>
                </a:solidFill>
              </a:rPr>
              <a:t>https://www.mediafire.com/file/wok3m5lu2c6arwh/Icecream.rar/file</a:t>
            </a:r>
          </a:p>
        </p:txBody>
      </p:sp>
      <p:sp>
        <p:nvSpPr>
          <p:cNvPr id="6" name="Rectangle 5"/>
          <p:cNvSpPr/>
          <p:nvPr/>
        </p:nvSpPr>
        <p:spPr>
          <a:xfrm>
            <a:off x="418464" y="4123962"/>
            <a:ext cx="11773536" cy="461665"/>
          </a:xfrm>
          <a:prstGeom prst="rect">
            <a:avLst/>
          </a:prstGeom>
        </p:spPr>
        <p:txBody>
          <a:bodyPr wrap="square">
            <a:spAutoFit/>
          </a:bodyPr>
          <a:lstStyle/>
          <a:p>
            <a:r>
              <a:rPr lang="en-US" sz="2400" dirty="0" smtClean="0">
                <a:solidFill>
                  <a:srgbClr val="A162D0"/>
                </a:solidFill>
              </a:rPr>
              <a:t>Step3: Then open file and select Icecream.sln</a:t>
            </a:r>
            <a:endParaRPr lang="en-US" sz="2400" dirty="0">
              <a:solidFill>
                <a:srgbClr val="A162D0"/>
              </a:solidFill>
            </a:endParaRPr>
          </a:p>
        </p:txBody>
      </p:sp>
      <p:sp>
        <p:nvSpPr>
          <p:cNvPr id="7" name="AutoShape 2" descr="Visual Studio - Wikipedia"/>
          <p:cNvSpPr>
            <a:spLocks noChangeAspect="1" noChangeArrowheads="1"/>
          </p:cNvSpPr>
          <p:nvPr/>
        </p:nvSpPr>
        <p:spPr bwMode="auto">
          <a:xfrm>
            <a:off x="155575" y="-876300"/>
            <a:ext cx="1828800" cy="1828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Visual Studio - Wikipedi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84375" y="2016772"/>
            <a:ext cx="1161857" cy="1161857"/>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418464" y="1555106"/>
            <a:ext cx="11773536" cy="461665"/>
          </a:xfrm>
          <a:prstGeom prst="rect">
            <a:avLst/>
          </a:prstGeom>
        </p:spPr>
        <p:txBody>
          <a:bodyPr wrap="square">
            <a:spAutoFit/>
          </a:bodyPr>
          <a:lstStyle/>
          <a:p>
            <a:r>
              <a:rPr lang="en-US" sz="2400" dirty="0" smtClean="0">
                <a:solidFill>
                  <a:srgbClr val="A162D0"/>
                </a:solidFill>
              </a:rPr>
              <a:t>Step1: First of all we need two software's visual studio and sql server management studio</a:t>
            </a:r>
            <a:endParaRPr lang="en-US" sz="2400" dirty="0">
              <a:solidFill>
                <a:srgbClr val="A162D0"/>
              </a:solidFill>
            </a:endParaRPr>
          </a:p>
        </p:txBody>
      </p:sp>
      <p:pic>
        <p:nvPicPr>
          <p:cNvPr id="2060" name="Picture 12" descr="SQL Server Management Studio. In this article we are going to know… | by  Rohit Patil | Medium"/>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79641" y="1973199"/>
            <a:ext cx="1432502" cy="1350543"/>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4"/>
          <a:stretch>
            <a:fillRect/>
          </a:stretch>
        </p:blipFill>
        <p:spPr>
          <a:xfrm>
            <a:off x="1415246" y="4569158"/>
            <a:ext cx="6824187" cy="2188799"/>
          </a:xfrm>
          <a:prstGeom prst="rect">
            <a:avLst/>
          </a:prstGeom>
          <a:ln>
            <a:solidFill>
              <a:srgbClr val="F6819D"/>
            </a:solidFill>
          </a:ln>
        </p:spPr>
      </p:pic>
    </p:spTree>
    <p:extLst>
      <p:ext uri="{BB962C8B-B14F-4D97-AF65-F5344CB8AC3E}">
        <p14:creationId xmlns:p14="http://schemas.microsoft.com/office/powerpoint/2010/main" xmlns="" val="36168022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825" y="0"/>
            <a:ext cx="11773536" cy="461665"/>
          </a:xfrm>
          <a:prstGeom prst="rect">
            <a:avLst/>
          </a:prstGeom>
        </p:spPr>
        <p:txBody>
          <a:bodyPr wrap="square">
            <a:spAutoFit/>
          </a:bodyPr>
          <a:lstStyle/>
          <a:p>
            <a:r>
              <a:rPr lang="en-US" sz="2400" dirty="0" smtClean="0">
                <a:solidFill>
                  <a:srgbClr val="A162D0"/>
                </a:solidFill>
              </a:rPr>
              <a:t>Step4: After clicking on Icecream.sln project will open up in visual studio</a:t>
            </a:r>
            <a:endParaRPr lang="en-US" sz="2400" dirty="0">
              <a:solidFill>
                <a:srgbClr val="A162D0"/>
              </a:solidFill>
            </a:endParaRPr>
          </a:p>
        </p:txBody>
      </p:sp>
      <p:pic>
        <p:nvPicPr>
          <p:cNvPr id="3" name="Picture 2"/>
          <p:cNvPicPr>
            <a:picLocks noChangeAspect="1"/>
          </p:cNvPicPr>
          <p:nvPr/>
        </p:nvPicPr>
        <p:blipFill>
          <a:blip r:embed="rId2"/>
          <a:stretch>
            <a:fillRect/>
          </a:stretch>
        </p:blipFill>
        <p:spPr>
          <a:xfrm>
            <a:off x="1130709" y="461666"/>
            <a:ext cx="8337756" cy="3146414"/>
          </a:xfrm>
          <a:prstGeom prst="rect">
            <a:avLst/>
          </a:prstGeom>
        </p:spPr>
      </p:pic>
      <p:sp>
        <p:nvSpPr>
          <p:cNvPr id="4" name="Rectangle 3"/>
          <p:cNvSpPr/>
          <p:nvPr/>
        </p:nvSpPr>
        <p:spPr>
          <a:xfrm>
            <a:off x="162825" y="3608080"/>
            <a:ext cx="11773536" cy="461665"/>
          </a:xfrm>
          <a:prstGeom prst="rect">
            <a:avLst/>
          </a:prstGeom>
        </p:spPr>
        <p:txBody>
          <a:bodyPr wrap="square">
            <a:spAutoFit/>
          </a:bodyPr>
          <a:lstStyle/>
          <a:p>
            <a:r>
              <a:rPr lang="en-US" sz="2400" dirty="0" smtClean="0">
                <a:solidFill>
                  <a:srgbClr val="A162D0"/>
                </a:solidFill>
              </a:rPr>
              <a:t>Step5: Open appsettings.json  </a:t>
            </a:r>
            <a:endParaRPr lang="en-US" sz="2400" dirty="0">
              <a:solidFill>
                <a:srgbClr val="A162D0"/>
              </a:solidFill>
            </a:endParaRPr>
          </a:p>
        </p:txBody>
      </p:sp>
      <p:pic>
        <p:nvPicPr>
          <p:cNvPr id="5" name="Picture 4"/>
          <p:cNvPicPr>
            <a:picLocks noChangeAspect="1"/>
          </p:cNvPicPr>
          <p:nvPr/>
        </p:nvPicPr>
        <p:blipFill>
          <a:blip r:embed="rId3"/>
          <a:stretch>
            <a:fillRect/>
          </a:stretch>
        </p:blipFill>
        <p:spPr>
          <a:xfrm>
            <a:off x="1130709" y="4069745"/>
            <a:ext cx="8337756" cy="2684749"/>
          </a:xfrm>
          <a:prstGeom prst="rect">
            <a:avLst/>
          </a:prstGeom>
        </p:spPr>
      </p:pic>
    </p:spTree>
    <p:extLst>
      <p:ext uri="{BB962C8B-B14F-4D97-AF65-F5344CB8AC3E}">
        <p14:creationId xmlns:p14="http://schemas.microsoft.com/office/powerpoint/2010/main" xmlns="" val="1097039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024" y="314036"/>
            <a:ext cx="3509819" cy="707886"/>
          </a:xfrm>
          <a:prstGeom prst="rect">
            <a:avLst/>
          </a:prstGeom>
          <a:solidFill>
            <a:srgbClr val="F6819D"/>
          </a:solidFill>
        </p:spPr>
        <p:txBody>
          <a:bodyPr wrap="square" rtlCol="0">
            <a:spAutoFit/>
          </a:bodyPr>
          <a:lstStyle/>
          <a:p>
            <a:r>
              <a:rPr lang="en-US" sz="4000" b="1" dirty="0" smtClean="0">
                <a:solidFill>
                  <a:schemeClr val="bg1"/>
                </a:solidFill>
              </a:rPr>
              <a:t>Introduction</a:t>
            </a:r>
            <a:endParaRPr lang="en-US" sz="4000" b="1" dirty="0">
              <a:solidFill>
                <a:schemeClr val="bg1"/>
              </a:solidFill>
            </a:endParaRPr>
          </a:p>
        </p:txBody>
      </p:sp>
      <p:sp>
        <p:nvSpPr>
          <p:cNvPr id="3" name="Rectangle 2"/>
          <p:cNvSpPr/>
          <p:nvPr/>
        </p:nvSpPr>
        <p:spPr>
          <a:xfrm>
            <a:off x="327024" y="1166843"/>
            <a:ext cx="11702416" cy="3785652"/>
          </a:xfrm>
          <a:prstGeom prst="rect">
            <a:avLst/>
          </a:prstGeom>
        </p:spPr>
        <p:txBody>
          <a:bodyPr wrap="square">
            <a:spAutoFit/>
          </a:bodyPr>
          <a:lstStyle/>
          <a:p>
            <a:r>
              <a:rPr lang="en-US" sz="2400" dirty="0" smtClean="0">
                <a:solidFill>
                  <a:srgbClr val="F6819D"/>
                </a:solidFill>
              </a:rPr>
              <a:t>Introducing </a:t>
            </a:r>
            <a:r>
              <a:rPr lang="en-US" sz="2400" dirty="0">
                <a:solidFill>
                  <a:srgbClr val="F6819D"/>
                </a:solidFill>
              </a:rPr>
              <a:t>the </a:t>
            </a:r>
            <a:r>
              <a:rPr lang="en-US" sz="2400" dirty="0" smtClean="0">
                <a:solidFill>
                  <a:srgbClr val="F6819D"/>
                </a:solidFill>
              </a:rPr>
              <a:t>Ice-Cream Website, </a:t>
            </a:r>
            <a:r>
              <a:rPr lang="en-US" sz="2400" dirty="0">
                <a:solidFill>
                  <a:srgbClr val="F6819D"/>
                </a:solidFill>
              </a:rPr>
              <a:t>a visionary project led by Mr. "A," the owner of a celebrated ice-cream parlor. With a dynamic website at its core, the objective is to not only showcase the delectable range of ice creams but also create an interactive platform for enthusiasts to explore the art of dessert creation. Boasting features for both registered and unregistered users, the portal aims to enhance the shop's online presence, facilitate recipe distribution, sell exclusive books, and foster customer engagement through feedback. Key elements include a user-friendly home page, secure registration with subscription options, online ordering of recipe books, an engaging "About Us" section, and an admin dashboard for seamless management. Developed using ASP.NET MVC, Ice-Cream Paradise strives to unite dessert lovers and elevate the joy of ice cream through a captivating online experience</a:t>
            </a:r>
            <a:r>
              <a:rPr lang="en-US" sz="2400" dirty="0" smtClean="0">
                <a:solidFill>
                  <a:srgbClr val="F6819D"/>
                </a:solidFill>
              </a:rPr>
              <a:t>.</a:t>
            </a:r>
            <a:endParaRPr lang="en-US" sz="2400" dirty="0">
              <a:solidFill>
                <a:srgbClr val="F6819D"/>
              </a:solidFill>
            </a:endParaRPr>
          </a:p>
        </p:txBody>
      </p:sp>
    </p:spTree>
    <p:extLst>
      <p:ext uri="{BB962C8B-B14F-4D97-AF65-F5344CB8AC3E}">
        <p14:creationId xmlns:p14="http://schemas.microsoft.com/office/powerpoint/2010/main" xmlns="" val="10996723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2825" y="156958"/>
            <a:ext cx="11773536" cy="461665"/>
          </a:xfrm>
          <a:prstGeom prst="rect">
            <a:avLst/>
          </a:prstGeom>
        </p:spPr>
        <p:txBody>
          <a:bodyPr wrap="square">
            <a:spAutoFit/>
          </a:bodyPr>
          <a:lstStyle/>
          <a:p>
            <a:r>
              <a:rPr lang="en-US" sz="2400" dirty="0" smtClean="0">
                <a:solidFill>
                  <a:srgbClr val="A162D0"/>
                </a:solidFill>
              </a:rPr>
              <a:t>Step6: Open Sql server management studio and copy the server name </a:t>
            </a:r>
            <a:endParaRPr lang="en-US" sz="2400" dirty="0">
              <a:solidFill>
                <a:srgbClr val="A162D0"/>
              </a:solidFill>
            </a:endParaRPr>
          </a:p>
        </p:txBody>
      </p:sp>
      <p:pic>
        <p:nvPicPr>
          <p:cNvPr id="4" name="Picture 3"/>
          <p:cNvPicPr>
            <a:picLocks noChangeAspect="1"/>
          </p:cNvPicPr>
          <p:nvPr/>
        </p:nvPicPr>
        <p:blipFill>
          <a:blip r:embed="rId2"/>
          <a:stretch>
            <a:fillRect/>
          </a:stretch>
        </p:blipFill>
        <p:spPr>
          <a:xfrm>
            <a:off x="304800" y="618623"/>
            <a:ext cx="9045677" cy="3175409"/>
          </a:xfrm>
          <a:prstGeom prst="rect">
            <a:avLst/>
          </a:prstGeom>
          <a:ln>
            <a:solidFill>
              <a:srgbClr val="F6819D"/>
            </a:solidFill>
          </a:ln>
        </p:spPr>
      </p:pic>
      <p:sp>
        <p:nvSpPr>
          <p:cNvPr id="5" name="Rectangle 4"/>
          <p:cNvSpPr/>
          <p:nvPr/>
        </p:nvSpPr>
        <p:spPr>
          <a:xfrm>
            <a:off x="162825" y="3858510"/>
            <a:ext cx="11773536" cy="461665"/>
          </a:xfrm>
          <a:prstGeom prst="rect">
            <a:avLst/>
          </a:prstGeom>
        </p:spPr>
        <p:txBody>
          <a:bodyPr wrap="square">
            <a:spAutoFit/>
          </a:bodyPr>
          <a:lstStyle/>
          <a:p>
            <a:r>
              <a:rPr lang="en-US" sz="2400" dirty="0" smtClean="0">
                <a:solidFill>
                  <a:srgbClr val="A162D0"/>
                </a:solidFill>
              </a:rPr>
              <a:t>Step7: Now paste the server name in </a:t>
            </a:r>
            <a:r>
              <a:rPr lang="en-US" sz="2400" dirty="0" err="1" smtClean="0">
                <a:solidFill>
                  <a:srgbClr val="A162D0"/>
                </a:solidFill>
              </a:rPr>
              <a:t>appsetting.json</a:t>
            </a:r>
            <a:r>
              <a:rPr lang="en-US" sz="2400" dirty="0" smtClean="0">
                <a:solidFill>
                  <a:srgbClr val="A162D0"/>
                </a:solidFill>
              </a:rPr>
              <a:t> </a:t>
            </a:r>
            <a:endParaRPr lang="en-US" sz="2400" dirty="0">
              <a:solidFill>
                <a:srgbClr val="A162D0"/>
              </a:solidFill>
            </a:endParaRPr>
          </a:p>
        </p:txBody>
      </p:sp>
      <p:pic>
        <p:nvPicPr>
          <p:cNvPr id="7" name="Picture 6"/>
          <p:cNvPicPr>
            <a:picLocks noChangeAspect="1"/>
          </p:cNvPicPr>
          <p:nvPr/>
        </p:nvPicPr>
        <p:blipFill>
          <a:blip r:embed="rId3"/>
          <a:stretch>
            <a:fillRect/>
          </a:stretch>
        </p:blipFill>
        <p:spPr>
          <a:xfrm>
            <a:off x="960029" y="4320175"/>
            <a:ext cx="6600980" cy="2473347"/>
          </a:xfrm>
          <a:prstGeom prst="rect">
            <a:avLst/>
          </a:prstGeom>
        </p:spPr>
      </p:pic>
      <p:sp>
        <p:nvSpPr>
          <p:cNvPr id="8" name="Rectangle 7"/>
          <p:cNvSpPr/>
          <p:nvPr/>
        </p:nvSpPr>
        <p:spPr>
          <a:xfrm>
            <a:off x="4189343" y="4919870"/>
            <a:ext cx="1649896" cy="258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5839239" y="4804913"/>
            <a:ext cx="1855523" cy="1350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94762" y="4563374"/>
            <a:ext cx="2570672" cy="646331"/>
          </a:xfrm>
          <a:prstGeom prst="rect">
            <a:avLst/>
          </a:prstGeom>
          <a:noFill/>
        </p:spPr>
        <p:txBody>
          <a:bodyPr wrap="square" rtlCol="0">
            <a:spAutoFit/>
          </a:bodyPr>
          <a:lstStyle/>
          <a:p>
            <a:r>
              <a:rPr lang="en-US" dirty="0">
                <a:solidFill>
                  <a:srgbClr val="FF0000"/>
                </a:solidFill>
              </a:rPr>
              <a:t>o</a:t>
            </a:r>
            <a:r>
              <a:rPr lang="en-US" dirty="0" smtClean="0">
                <a:solidFill>
                  <a:srgbClr val="FF0000"/>
                </a:solidFill>
              </a:rPr>
              <a:t>ver here replace your server name</a:t>
            </a:r>
            <a:endParaRPr lang="en-US" dirty="0">
              <a:solidFill>
                <a:srgbClr val="FF0000"/>
              </a:solidFill>
            </a:endParaRPr>
          </a:p>
        </p:txBody>
      </p:sp>
    </p:spTree>
    <p:extLst>
      <p:ext uri="{BB962C8B-B14F-4D97-AF65-F5344CB8AC3E}">
        <p14:creationId xmlns:p14="http://schemas.microsoft.com/office/powerpoint/2010/main" xmlns="" val="27783410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112" y="143760"/>
            <a:ext cx="12014887" cy="830997"/>
          </a:xfrm>
          <a:prstGeom prst="rect">
            <a:avLst/>
          </a:prstGeom>
        </p:spPr>
        <p:txBody>
          <a:bodyPr wrap="square">
            <a:spAutoFit/>
          </a:bodyPr>
          <a:lstStyle/>
          <a:p>
            <a:r>
              <a:rPr lang="en-US" sz="2400" dirty="0" smtClean="0">
                <a:solidFill>
                  <a:srgbClr val="A162D0"/>
                </a:solidFill>
              </a:rPr>
              <a:t>Step8: Now on visual studio and from top select Tools/</a:t>
            </a:r>
            <a:r>
              <a:rPr lang="en-US" sz="2400" dirty="0" err="1" smtClean="0">
                <a:solidFill>
                  <a:srgbClr val="A162D0"/>
                </a:solidFill>
              </a:rPr>
              <a:t>Nuget</a:t>
            </a:r>
            <a:r>
              <a:rPr lang="en-US" sz="2400" dirty="0" smtClean="0">
                <a:solidFill>
                  <a:srgbClr val="A162D0"/>
                </a:solidFill>
              </a:rPr>
              <a:t> Package Manager/Package Manager Console </a:t>
            </a:r>
            <a:endParaRPr lang="en-US" sz="2400" dirty="0">
              <a:solidFill>
                <a:srgbClr val="A162D0"/>
              </a:solidFill>
            </a:endParaRPr>
          </a:p>
        </p:txBody>
      </p:sp>
      <p:pic>
        <p:nvPicPr>
          <p:cNvPr id="3" name="Picture 2"/>
          <p:cNvPicPr>
            <a:picLocks noChangeAspect="1"/>
          </p:cNvPicPr>
          <p:nvPr/>
        </p:nvPicPr>
        <p:blipFill>
          <a:blip r:embed="rId2"/>
          <a:stretch>
            <a:fillRect/>
          </a:stretch>
        </p:blipFill>
        <p:spPr>
          <a:xfrm>
            <a:off x="295276" y="974757"/>
            <a:ext cx="11534774" cy="5644813"/>
          </a:xfrm>
          <a:prstGeom prst="rect">
            <a:avLst/>
          </a:prstGeom>
        </p:spPr>
      </p:pic>
    </p:spTree>
    <p:extLst>
      <p:ext uri="{BB962C8B-B14F-4D97-AF65-F5344CB8AC3E}">
        <p14:creationId xmlns:p14="http://schemas.microsoft.com/office/powerpoint/2010/main" xmlns="" val="18667649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112" y="143760"/>
            <a:ext cx="12014887" cy="461665"/>
          </a:xfrm>
          <a:prstGeom prst="rect">
            <a:avLst/>
          </a:prstGeom>
        </p:spPr>
        <p:txBody>
          <a:bodyPr wrap="square">
            <a:spAutoFit/>
          </a:bodyPr>
          <a:lstStyle/>
          <a:p>
            <a:r>
              <a:rPr lang="en-US" sz="2400" dirty="0" smtClean="0">
                <a:solidFill>
                  <a:srgbClr val="A162D0"/>
                </a:solidFill>
              </a:rPr>
              <a:t>Step9: After Console opens up write update-database and hit enter</a:t>
            </a:r>
            <a:endParaRPr lang="en-US" sz="2400" dirty="0">
              <a:solidFill>
                <a:srgbClr val="A162D0"/>
              </a:solidFill>
            </a:endParaRPr>
          </a:p>
        </p:txBody>
      </p:sp>
      <p:pic>
        <p:nvPicPr>
          <p:cNvPr id="3" name="Picture 2"/>
          <p:cNvPicPr>
            <a:picLocks noChangeAspect="1"/>
          </p:cNvPicPr>
          <p:nvPr/>
        </p:nvPicPr>
        <p:blipFill>
          <a:blip r:embed="rId2"/>
          <a:stretch>
            <a:fillRect/>
          </a:stretch>
        </p:blipFill>
        <p:spPr>
          <a:xfrm>
            <a:off x="291412" y="605425"/>
            <a:ext cx="11538638" cy="2543175"/>
          </a:xfrm>
          <a:prstGeom prst="rect">
            <a:avLst/>
          </a:prstGeom>
        </p:spPr>
      </p:pic>
      <p:sp>
        <p:nvSpPr>
          <p:cNvPr id="4" name="Rectangle 3"/>
          <p:cNvSpPr/>
          <p:nvPr/>
        </p:nvSpPr>
        <p:spPr>
          <a:xfrm>
            <a:off x="177113" y="3148600"/>
            <a:ext cx="12014887" cy="830997"/>
          </a:xfrm>
          <a:prstGeom prst="rect">
            <a:avLst/>
          </a:prstGeom>
        </p:spPr>
        <p:txBody>
          <a:bodyPr wrap="square">
            <a:spAutoFit/>
          </a:bodyPr>
          <a:lstStyle/>
          <a:p>
            <a:r>
              <a:rPr lang="en-US" sz="2400" dirty="0" smtClean="0">
                <a:solidFill>
                  <a:srgbClr val="A162D0"/>
                </a:solidFill>
              </a:rPr>
              <a:t>Step10: After it shows build successful in console congrats you are ready to go now you just need to click on https</a:t>
            </a:r>
            <a:endParaRPr lang="en-US" sz="2400" dirty="0">
              <a:solidFill>
                <a:srgbClr val="A162D0"/>
              </a:solidFill>
            </a:endParaRPr>
          </a:p>
        </p:txBody>
      </p:sp>
      <p:pic>
        <p:nvPicPr>
          <p:cNvPr id="5" name="Picture 4"/>
          <p:cNvPicPr>
            <a:picLocks noChangeAspect="1"/>
          </p:cNvPicPr>
          <p:nvPr/>
        </p:nvPicPr>
        <p:blipFill>
          <a:blip r:embed="rId3"/>
          <a:stretch>
            <a:fillRect/>
          </a:stretch>
        </p:blipFill>
        <p:spPr>
          <a:xfrm>
            <a:off x="428625" y="3979597"/>
            <a:ext cx="10134600" cy="1009650"/>
          </a:xfrm>
          <a:prstGeom prst="rect">
            <a:avLst/>
          </a:prstGeom>
        </p:spPr>
      </p:pic>
      <p:sp>
        <p:nvSpPr>
          <p:cNvPr id="6" name="Rectangle 5"/>
          <p:cNvSpPr/>
          <p:nvPr/>
        </p:nvSpPr>
        <p:spPr>
          <a:xfrm>
            <a:off x="7086600" y="4484422"/>
            <a:ext cx="871538" cy="3876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6" idx="3"/>
          </p:cNvCxnSpPr>
          <p:nvPr/>
        </p:nvCxnSpPr>
        <p:spPr>
          <a:xfrm flipH="1" flipV="1">
            <a:off x="7958138" y="4678230"/>
            <a:ext cx="830262" cy="496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808685" y="5116700"/>
            <a:ext cx="2460171" cy="377372"/>
          </a:xfrm>
          <a:prstGeom prst="rect">
            <a:avLst/>
          </a:prstGeom>
          <a:noFill/>
        </p:spPr>
        <p:txBody>
          <a:bodyPr wrap="square" rtlCol="0">
            <a:spAutoFit/>
          </a:bodyPr>
          <a:lstStyle/>
          <a:p>
            <a:r>
              <a:rPr lang="en-US" dirty="0" smtClean="0">
                <a:solidFill>
                  <a:srgbClr val="FF0000"/>
                </a:solidFill>
              </a:rPr>
              <a:t>Click this to run project</a:t>
            </a:r>
            <a:endParaRPr lang="en-US" dirty="0">
              <a:solidFill>
                <a:srgbClr val="FF0000"/>
              </a:solidFill>
            </a:endParaRPr>
          </a:p>
        </p:txBody>
      </p:sp>
      <p:pic>
        <p:nvPicPr>
          <p:cNvPr id="13" name="Picture 12"/>
          <p:cNvPicPr>
            <a:picLocks noChangeAspect="1"/>
          </p:cNvPicPr>
          <p:nvPr/>
        </p:nvPicPr>
        <p:blipFill>
          <a:blip r:embed="rId4"/>
          <a:stretch>
            <a:fillRect/>
          </a:stretch>
        </p:blipFill>
        <p:spPr>
          <a:xfrm>
            <a:off x="428625" y="5687880"/>
            <a:ext cx="11306175" cy="914400"/>
          </a:xfrm>
          <a:prstGeom prst="rect">
            <a:avLst/>
          </a:prstGeom>
        </p:spPr>
      </p:pic>
      <p:sp>
        <p:nvSpPr>
          <p:cNvPr id="14" name="Rectangle 13"/>
          <p:cNvSpPr/>
          <p:nvPr/>
        </p:nvSpPr>
        <p:spPr>
          <a:xfrm>
            <a:off x="11247656" y="6159744"/>
            <a:ext cx="431354" cy="363028"/>
          </a:xfrm>
          <a:prstGeom prst="rect">
            <a:avLst/>
          </a:prstGeom>
          <a:noFill/>
          <a:ln w="28575">
            <a:solidFill>
              <a:srgbClr val="51A0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3A4F5"/>
              </a:solidFill>
            </a:endParaRPr>
          </a:p>
        </p:txBody>
      </p:sp>
      <p:sp>
        <p:nvSpPr>
          <p:cNvPr id="15" name="Rectangle 14"/>
          <p:cNvSpPr/>
          <p:nvPr/>
        </p:nvSpPr>
        <p:spPr>
          <a:xfrm>
            <a:off x="10969905" y="6159744"/>
            <a:ext cx="221961" cy="36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9" idx="3"/>
            <a:endCxn id="15" idx="2"/>
          </p:cNvCxnSpPr>
          <p:nvPr/>
        </p:nvCxnSpPr>
        <p:spPr>
          <a:xfrm flipV="1">
            <a:off x="10714079" y="6522772"/>
            <a:ext cx="366807" cy="2180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38770" y="6602280"/>
            <a:ext cx="1675309" cy="276999"/>
          </a:xfrm>
          <a:prstGeom prst="rect">
            <a:avLst/>
          </a:prstGeom>
          <a:noFill/>
        </p:spPr>
        <p:txBody>
          <a:bodyPr wrap="square" rtlCol="0">
            <a:spAutoFit/>
          </a:bodyPr>
          <a:lstStyle/>
          <a:p>
            <a:r>
              <a:rPr lang="en-US" sz="1200" dirty="0" smtClean="0">
                <a:solidFill>
                  <a:srgbClr val="FF0000"/>
                </a:solidFill>
              </a:rPr>
              <a:t>To stop project click this</a:t>
            </a:r>
            <a:endParaRPr lang="en-US" sz="1200" dirty="0">
              <a:solidFill>
                <a:srgbClr val="FF0000"/>
              </a:solidFill>
            </a:endParaRPr>
          </a:p>
        </p:txBody>
      </p:sp>
      <p:cxnSp>
        <p:nvCxnSpPr>
          <p:cNvPr id="21" name="Straight Arrow Connector 20"/>
          <p:cNvCxnSpPr>
            <a:endCxn id="14" idx="0"/>
          </p:cNvCxnSpPr>
          <p:nvPr/>
        </p:nvCxnSpPr>
        <p:spPr>
          <a:xfrm flipH="1">
            <a:off x="11463333" y="5437305"/>
            <a:ext cx="215677" cy="722439"/>
          </a:xfrm>
          <a:prstGeom prst="straightConnector1">
            <a:avLst/>
          </a:prstGeom>
          <a:ln w="28575">
            <a:solidFill>
              <a:srgbClr val="51A0EF"/>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886220" y="5190337"/>
            <a:ext cx="1395118" cy="276999"/>
          </a:xfrm>
          <a:prstGeom prst="rect">
            <a:avLst/>
          </a:prstGeom>
          <a:noFill/>
        </p:spPr>
        <p:txBody>
          <a:bodyPr wrap="square" rtlCol="0">
            <a:spAutoFit/>
          </a:bodyPr>
          <a:lstStyle/>
          <a:p>
            <a:r>
              <a:rPr lang="en-US" sz="1200" dirty="0" smtClean="0">
                <a:solidFill>
                  <a:srgbClr val="53A4F5"/>
                </a:solidFill>
              </a:rPr>
              <a:t>To reload project</a:t>
            </a:r>
            <a:endParaRPr lang="en-US" sz="1200" dirty="0">
              <a:solidFill>
                <a:srgbClr val="53A4F5"/>
              </a:solidFill>
            </a:endParaRPr>
          </a:p>
        </p:txBody>
      </p:sp>
    </p:spTree>
    <p:extLst>
      <p:ext uri="{BB962C8B-B14F-4D97-AF65-F5344CB8AC3E}">
        <p14:creationId xmlns:p14="http://schemas.microsoft.com/office/powerpoint/2010/main" xmlns="" val="3599009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290944" y="1837114"/>
            <a:ext cx="11743114" cy="3046988"/>
          </a:xfrm>
          <a:prstGeom prst="rect">
            <a:avLst/>
          </a:prstGeom>
          <a:noFill/>
        </p:spPr>
        <p:txBody>
          <a:bodyPr wrap="square" rtlCol="0">
            <a:spAutoFit/>
          </a:bodyPr>
          <a:lstStyle/>
          <a:p>
            <a:pPr lvl="0" eaLnBrk="0" fontAlgn="base" hangingPunct="0">
              <a:spcBef>
                <a:spcPct val="0"/>
              </a:spcBef>
              <a:spcAft>
                <a:spcPct val="0"/>
              </a:spcAft>
            </a:pPr>
            <a:r>
              <a:rPr lang="en-US" altLang="en-US" sz="4800" dirty="0">
                <a:solidFill>
                  <a:srgbClr val="C678DD"/>
                </a:solidFill>
                <a:latin typeface="Droid Sans Mono"/>
              </a:rPr>
              <a:t>namespace</a:t>
            </a:r>
            <a:r>
              <a:rPr lang="en-US" altLang="en-US" sz="4800" dirty="0">
                <a:solidFill>
                  <a:srgbClr val="D3D3D3"/>
                </a:solidFill>
                <a:latin typeface="Droid Sans Mono"/>
              </a:rPr>
              <a:t> </a:t>
            </a:r>
            <a:r>
              <a:rPr lang="en-US" altLang="en-US" sz="4800" dirty="0">
                <a:solidFill>
                  <a:srgbClr val="61AEEE"/>
                </a:solidFill>
                <a:latin typeface="Droid Sans Mono"/>
              </a:rPr>
              <a:t>HelloWorld</a:t>
            </a:r>
            <a:r>
              <a:rPr lang="en-US" altLang="en-US" sz="4800" dirty="0">
                <a:solidFill>
                  <a:srgbClr val="D3D3D3"/>
                </a:solidFill>
                <a:latin typeface="Droid Sans Mono"/>
              </a:rPr>
              <a:t> { </a:t>
            </a:r>
            <a:r>
              <a:rPr lang="en-US" altLang="en-US" sz="4800" dirty="0">
                <a:solidFill>
                  <a:srgbClr val="C678DD"/>
                </a:solidFill>
                <a:latin typeface="Droid Sans Mono"/>
              </a:rPr>
              <a:t>class</a:t>
            </a:r>
            <a:r>
              <a:rPr lang="en-US" altLang="en-US" sz="4800" dirty="0">
                <a:solidFill>
                  <a:srgbClr val="D3D3D3"/>
                </a:solidFill>
                <a:latin typeface="Droid Sans Mono"/>
              </a:rPr>
              <a:t> </a:t>
            </a:r>
            <a:r>
              <a:rPr lang="en-US" altLang="en-US" sz="4800" dirty="0">
                <a:solidFill>
                  <a:srgbClr val="61AEEE"/>
                </a:solidFill>
                <a:latin typeface="Droid Sans Mono"/>
              </a:rPr>
              <a:t>Hello</a:t>
            </a:r>
            <a:r>
              <a:rPr lang="en-US" altLang="en-US" sz="4800" dirty="0">
                <a:solidFill>
                  <a:srgbClr val="D3D3D3"/>
                </a:solidFill>
                <a:latin typeface="Droid Sans Mono"/>
              </a:rPr>
              <a:t> { </a:t>
            </a:r>
            <a:r>
              <a:rPr lang="en-US" altLang="en-US" sz="4800" dirty="0">
                <a:solidFill>
                  <a:srgbClr val="C678DD"/>
                </a:solidFill>
                <a:latin typeface="Droid Sans Mono"/>
              </a:rPr>
              <a:t>static</a:t>
            </a:r>
            <a:r>
              <a:rPr lang="en-US" altLang="en-US" sz="4800" dirty="0">
                <a:solidFill>
                  <a:srgbClr val="D3D3D3"/>
                </a:solidFill>
                <a:latin typeface="Droid Sans Mono"/>
              </a:rPr>
              <a:t> </a:t>
            </a:r>
            <a:r>
              <a:rPr lang="en-US" altLang="en-US" sz="4800" dirty="0">
                <a:solidFill>
                  <a:srgbClr val="C678DD"/>
                </a:solidFill>
                <a:latin typeface="Droid Sans Mono"/>
              </a:rPr>
              <a:t>void</a:t>
            </a:r>
            <a:r>
              <a:rPr lang="en-US" altLang="en-US" sz="4800" dirty="0">
                <a:solidFill>
                  <a:srgbClr val="D3D3D3"/>
                </a:solidFill>
                <a:latin typeface="Droid Sans Mono"/>
              </a:rPr>
              <a:t> </a:t>
            </a:r>
            <a:r>
              <a:rPr lang="en-US" altLang="en-US" sz="4800" dirty="0">
                <a:solidFill>
                  <a:srgbClr val="61AEEE"/>
                </a:solidFill>
                <a:latin typeface="Droid Sans Mono"/>
              </a:rPr>
              <a:t>Main</a:t>
            </a:r>
            <a:r>
              <a:rPr lang="en-US" altLang="en-US" sz="4800" dirty="0">
                <a:solidFill>
                  <a:srgbClr val="D3D3D3"/>
                </a:solidFill>
                <a:latin typeface="Droid Sans Mono"/>
              </a:rPr>
              <a:t>(</a:t>
            </a:r>
            <a:r>
              <a:rPr lang="en-US" altLang="en-US" sz="4800" dirty="0">
                <a:solidFill>
                  <a:srgbClr val="C678DD"/>
                </a:solidFill>
                <a:latin typeface="Droid Sans Mono"/>
              </a:rPr>
              <a:t>string</a:t>
            </a:r>
            <a:r>
              <a:rPr lang="en-US" altLang="en-US" sz="4800" dirty="0">
                <a:solidFill>
                  <a:srgbClr val="D3D3D3"/>
                </a:solidFill>
                <a:latin typeface="Droid Sans Mono"/>
              </a:rPr>
              <a:t>[] args) { System.Console.WriteLine</a:t>
            </a:r>
            <a:r>
              <a:rPr lang="en-US" altLang="en-US" sz="4800" dirty="0" smtClean="0">
                <a:solidFill>
                  <a:srgbClr val="D3D3D3"/>
                </a:solidFill>
                <a:latin typeface="Droid Sans Mono"/>
              </a:rPr>
              <a:t>(</a:t>
            </a:r>
            <a:r>
              <a:rPr lang="en-US" altLang="en-US" sz="4800" dirty="0" smtClean="0">
                <a:solidFill>
                  <a:srgbClr val="98C379"/>
                </a:solidFill>
                <a:latin typeface="Droid Sans Mono"/>
              </a:rPr>
              <a:t>“Thank You!"</a:t>
            </a:r>
            <a:r>
              <a:rPr lang="en-US" altLang="en-US" sz="4800" dirty="0" smtClean="0">
                <a:solidFill>
                  <a:srgbClr val="D3D3D3"/>
                </a:solidFill>
                <a:latin typeface="Droid Sans Mono"/>
              </a:rPr>
              <a:t>); </a:t>
            </a:r>
            <a:r>
              <a:rPr lang="en-US" altLang="en-US" sz="4800" dirty="0">
                <a:solidFill>
                  <a:srgbClr val="D3D3D3"/>
                </a:solidFill>
                <a:latin typeface="Droid Sans Mono"/>
              </a:rPr>
              <a:t>} </a:t>
            </a:r>
            <a:r>
              <a:rPr lang="en-US" altLang="en-US" sz="4800" dirty="0" smtClean="0">
                <a:solidFill>
                  <a:srgbClr val="D3D3D3"/>
                </a:solidFill>
                <a:latin typeface="Droid Sans Mono"/>
              </a:rPr>
              <a:t>} </a:t>
            </a:r>
            <a:r>
              <a:rPr lang="en-US" altLang="en-US" sz="4800" dirty="0">
                <a:solidFill>
                  <a:srgbClr val="D3D3D3"/>
                </a:solidFill>
                <a:latin typeface="Droid Sans Mono"/>
              </a:rPr>
              <a:t>}</a:t>
            </a:r>
            <a:r>
              <a:rPr lang="en-US" altLang="en-US" sz="4000" dirty="0"/>
              <a:t> </a:t>
            </a:r>
            <a:endParaRPr lang="en-US" altLang="en-US" sz="880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38975" y="4282960"/>
            <a:ext cx="4233083" cy="2377136"/>
          </a:xfrm>
          <a:prstGeom prst="rect">
            <a:avLst/>
          </a:prstGeom>
        </p:spPr>
      </p:pic>
    </p:spTree>
    <p:extLst>
      <p:ext uri="{BB962C8B-B14F-4D97-AF65-F5344CB8AC3E}">
        <p14:creationId xmlns:p14="http://schemas.microsoft.com/office/powerpoint/2010/main" xmlns="" val="2191235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586480" y="1991360"/>
            <a:ext cx="4572000" cy="4094480"/>
          </a:xfrm>
          <a:prstGeom prst="ellipse">
            <a:avLst/>
          </a:prstGeom>
          <a:solidFill>
            <a:srgbClr val="FF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e 4"/>
          <p:cNvSpPr/>
          <p:nvPr/>
        </p:nvSpPr>
        <p:spPr>
          <a:xfrm>
            <a:off x="3586480" y="1991360"/>
            <a:ext cx="4643120" cy="4094480"/>
          </a:xfrm>
          <a:prstGeom prst="pie">
            <a:avLst>
              <a:gd name="adj1" fmla="val 5382280"/>
              <a:gd name="adj2" fmla="val 16200000"/>
            </a:avLst>
          </a:prstGeom>
          <a:solidFill>
            <a:srgbClr val="FD9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3934460" y="3266500"/>
            <a:ext cx="1717040" cy="1569660"/>
          </a:xfrm>
          <a:prstGeom prst="rect">
            <a:avLst/>
          </a:prstGeom>
          <a:noFill/>
        </p:spPr>
        <p:txBody>
          <a:bodyPr wrap="square" rtlCol="0">
            <a:spAutoFit/>
          </a:bodyPr>
          <a:lstStyle/>
          <a:p>
            <a:pPr algn="ctr"/>
            <a:r>
              <a:rPr lang="en-US" sz="4800" b="1" dirty="0" smtClean="0">
                <a:solidFill>
                  <a:schemeClr val="bg1"/>
                </a:solidFill>
              </a:rPr>
              <a:t>Front End</a:t>
            </a:r>
            <a:endParaRPr lang="en-US" sz="4800" b="1" dirty="0">
              <a:solidFill>
                <a:schemeClr val="bg1"/>
              </a:solidFill>
            </a:endParaRPr>
          </a:p>
        </p:txBody>
      </p:sp>
      <p:sp>
        <p:nvSpPr>
          <p:cNvPr id="7" name="TextBox 6"/>
          <p:cNvSpPr txBox="1"/>
          <p:nvPr/>
        </p:nvSpPr>
        <p:spPr>
          <a:xfrm>
            <a:off x="5999480" y="3253770"/>
            <a:ext cx="1717040" cy="1569660"/>
          </a:xfrm>
          <a:prstGeom prst="rect">
            <a:avLst/>
          </a:prstGeom>
          <a:noFill/>
        </p:spPr>
        <p:txBody>
          <a:bodyPr wrap="square" rtlCol="0">
            <a:spAutoFit/>
          </a:bodyPr>
          <a:lstStyle/>
          <a:p>
            <a:pPr algn="ctr"/>
            <a:r>
              <a:rPr lang="en-US" sz="4800" b="1" dirty="0" smtClean="0">
                <a:solidFill>
                  <a:schemeClr val="bg1"/>
                </a:solidFill>
              </a:rPr>
              <a:t>Back</a:t>
            </a:r>
          </a:p>
          <a:p>
            <a:pPr algn="ctr"/>
            <a:r>
              <a:rPr lang="en-US" sz="4800" b="1" dirty="0" smtClean="0">
                <a:solidFill>
                  <a:schemeClr val="bg1"/>
                </a:solidFill>
              </a:rPr>
              <a:t>End</a:t>
            </a:r>
            <a:endParaRPr lang="en-US" sz="4800" b="1" dirty="0">
              <a:solidFill>
                <a:schemeClr val="bg1"/>
              </a:solidFill>
            </a:endParaRPr>
          </a:p>
        </p:txBody>
      </p:sp>
      <p:cxnSp>
        <p:nvCxnSpPr>
          <p:cNvPr id="9" name="Straight Arrow Connector 8"/>
          <p:cNvCxnSpPr>
            <a:endCxn id="10" idx="3"/>
          </p:cNvCxnSpPr>
          <p:nvPr/>
        </p:nvCxnSpPr>
        <p:spPr>
          <a:xfrm flipH="1" flipV="1">
            <a:off x="2766060" y="2142895"/>
            <a:ext cx="1411381" cy="453849"/>
          </a:xfrm>
          <a:prstGeom prst="straightConnector1">
            <a:avLst/>
          </a:prstGeom>
          <a:ln w="38100">
            <a:solidFill>
              <a:srgbClr val="FFAFFF"/>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36959" y="1678344"/>
            <a:ext cx="929101" cy="929101"/>
          </a:xfrm>
          <a:prstGeom prst="rect">
            <a:avLst/>
          </a:prstGeom>
        </p:spPr>
      </p:pic>
      <p:cxnSp>
        <p:nvCxnSpPr>
          <p:cNvPr id="11" name="Straight Arrow Connector 10"/>
          <p:cNvCxnSpPr/>
          <p:nvPr/>
        </p:nvCxnSpPr>
        <p:spPr>
          <a:xfrm flipH="1" flipV="1">
            <a:off x="2175099" y="3163337"/>
            <a:ext cx="1523268" cy="202695"/>
          </a:xfrm>
          <a:prstGeom prst="straightConnector1">
            <a:avLst/>
          </a:prstGeom>
          <a:ln w="38100">
            <a:solidFill>
              <a:srgbClr val="FFAFFF"/>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06109" y="2632038"/>
            <a:ext cx="661700" cy="929101"/>
          </a:xfrm>
          <a:prstGeom prst="rect">
            <a:avLst/>
          </a:prstGeom>
        </p:spPr>
      </p:pic>
      <p:cxnSp>
        <p:nvCxnSpPr>
          <p:cNvPr id="15" name="Straight Arrow Connector 14"/>
          <p:cNvCxnSpPr/>
          <p:nvPr/>
        </p:nvCxnSpPr>
        <p:spPr>
          <a:xfrm flipH="1">
            <a:off x="2095230" y="4160705"/>
            <a:ext cx="1509857" cy="91095"/>
          </a:xfrm>
          <a:prstGeom prst="straightConnector1">
            <a:avLst/>
          </a:prstGeom>
          <a:ln w="38100">
            <a:solidFill>
              <a:srgbClr val="FFAFFF"/>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346333" y="3895276"/>
            <a:ext cx="713048" cy="713048"/>
          </a:xfrm>
          <a:prstGeom prst="rect">
            <a:avLst/>
          </a:prstGeom>
        </p:spPr>
      </p:pic>
      <p:cxnSp>
        <p:nvCxnSpPr>
          <p:cNvPr id="19" name="Straight Arrow Connector 18"/>
          <p:cNvCxnSpPr/>
          <p:nvPr/>
        </p:nvCxnSpPr>
        <p:spPr>
          <a:xfrm flipH="1">
            <a:off x="2336449" y="4860840"/>
            <a:ext cx="1430091" cy="333428"/>
          </a:xfrm>
          <a:prstGeom prst="straightConnector1">
            <a:avLst/>
          </a:prstGeom>
          <a:ln w="38100">
            <a:solidFill>
              <a:srgbClr val="FFAFFF"/>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488052" y="4942461"/>
            <a:ext cx="848397" cy="848397"/>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054137" y="5989646"/>
            <a:ext cx="783916" cy="783916"/>
          </a:xfrm>
          <a:prstGeom prst="rect">
            <a:avLst/>
          </a:prstGeom>
        </p:spPr>
      </p:pic>
      <p:cxnSp>
        <p:nvCxnSpPr>
          <p:cNvPr id="34" name="Straight Arrow Connector 33"/>
          <p:cNvCxnSpPr/>
          <p:nvPr/>
        </p:nvCxnSpPr>
        <p:spPr>
          <a:xfrm flipH="1">
            <a:off x="2850158" y="5445727"/>
            <a:ext cx="1410170" cy="791648"/>
          </a:xfrm>
          <a:prstGeom prst="straightConnector1">
            <a:avLst/>
          </a:prstGeom>
          <a:ln w="38100">
            <a:solidFill>
              <a:srgbClr val="FFAFF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27024" y="314036"/>
            <a:ext cx="4244976" cy="707886"/>
          </a:xfrm>
          <a:prstGeom prst="rect">
            <a:avLst/>
          </a:prstGeom>
          <a:solidFill>
            <a:srgbClr val="F6819D"/>
          </a:solidFill>
        </p:spPr>
        <p:txBody>
          <a:bodyPr wrap="square" rtlCol="0">
            <a:spAutoFit/>
          </a:bodyPr>
          <a:lstStyle/>
          <a:p>
            <a:r>
              <a:rPr lang="en-US" sz="4000" b="1" dirty="0" smtClean="0">
                <a:solidFill>
                  <a:schemeClr val="bg1"/>
                </a:solidFill>
              </a:rPr>
              <a:t>Technologies Used</a:t>
            </a:r>
            <a:endParaRPr lang="en-US" sz="4000" b="1" dirty="0">
              <a:solidFill>
                <a:schemeClr val="bg1"/>
              </a:solidFill>
            </a:endParaRPr>
          </a:p>
        </p:txBody>
      </p:sp>
      <p:sp>
        <p:nvSpPr>
          <p:cNvPr id="42" name="Rectangle 41"/>
          <p:cNvSpPr/>
          <p:nvPr/>
        </p:nvSpPr>
        <p:spPr>
          <a:xfrm>
            <a:off x="327024" y="1166843"/>
            <a:ext cx="11773536" cy="461665"/>
          </a:xfrm>
          <a:prstGeom prst="rect">
            <a:avLst/>
          </a:prstGeom>
        </p:spPr>
        <p:txBody>
          <a:bodyPr wrap="square">
            <a:spAutoFit/>
          </a:bodyPr>
          <a:lstStyle/>
          <a:p>
            <a:r>
              <a:rPr lang="en-US" sz="2400" dirty="0">
                <a:solidFill>
                  <a:srgbClr val="F6819D"/>
                </a:solidFill>
              </a:rPr>
              <a:t>This is a full-stack project involving both front-end and back-end technologies.</a:t>
            </a:r>
          </a:p>
        </p:txBody>
      </p:sp>
      <p:cxnSp>
        <p:nvCxnSpPr>
          <p:cNvPr id="45" name="Straight Arrow Connector 44"/>
          <p:cNvCxnSpPr/>
          <p:nvPr/>
        </p:nvCxnSpPr>
        <p:spPr>
          <a:xfrm flipV="1">
            <a:off x="8024907" y="2758769"/>
            <a:ext cx="1695355" cy="594891"/>
          </a:xfrm>
          <a:prstGeom prst="straightConnector1">
            <a:avLst/>
          </a:prstGeom>
          <a:ln w="38100">
            <a:solidFill>
              <a:srgbClr val="FD95B0"/>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9756699" y="2195431"/>
            <a:ext cx="1002741" cy="1126676"/>
          </a:xfrm>
          <a:prstGeom prst="rect">
            <a:avLst/>
          </a:prstGeom>
        </p:spPr>
      </p:pic>
      <p:cxnSp>
        <p:nvCxnSpPr>
          <p:cNvPr id="52" name="Straight Arrow Connector 51"/>
          <p:cNvCxnSpPr/>
          <p:nvPr/>
        </p:nvCxnSpPr>
        <p:spPr>
          <a:xfrm>
            <a:off x="8064500" y="4646222"/>
            <a:ext cx="1621079" cy="548046"/>
          </a:xfrm>
          <a:prstGeom prst="straightConnector1">
            <a:avLst/>
          </a:prstGeom>
          <a:ln w="38100">
            <a:solidFill>
              <a:srgbClr val="FD95B0"/>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9150719" y="4608324"/>
            <a:ext cx="2260878" cy="1399252"/>
          </a:xfrm>
          <a:prstGeom prst="rect">
            <a:avLst/>
          </a:prstGeom>
        </p:spPr>
      </p:pic>
      <p:cxnSp>
        <p:nvCxnSpPr>
          <p:cNvPr id="56" name="Straight Arrow Connector 55"/>
          <p:cNvCxnSpPr/>
          <p:nvPr/>
        </p:nvCxnSpPr>
        <p:spPr>
          <a:xfrm flipV="1">
            <a:off x="8168991" y="4038600"/>
            <a:ext cx="1587708" cy="1"/>
          </a:xfrm>
          <a:prstGeom prst="straightConnector1">
            <a:avLst/>
          </a:prstGeom>
          <a:ln w="38100">
            <a:solidFill>
              <a:srgbClr val="FD95B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9836148" y="3477392"/>
            <a:ext cx="1389129" cy="1122416"/>
          </a:xfrm>
          <a:prstGeom prst="rect">
            <a:avLst/>
          </a:prstGeom>
          <a:solidFill>
            <a:schemeClr val="bg1"/>
          </a:solidFill>
        </p:spPr>
      </p:pic>
    </p:spTree>
    <p:extLst>
      <p:ext uri="{BB962C8B-B14F-4D97-AF65-F5344CB8AC3E}">
        <p14:creationId xmlns:p14="http://schemas.microsoft.com/office/powerpoint/2010/main" xmlns="" val="4149646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64" y="334356"/>
            <a:ext cx="6561456" cy="707886"/>
          </a:xfrm>
          <a:prstGeom prst="rect">
            <a:avLst/>
          </a:prstGeom>
          <a:solidFill>
            <a:srgbClr val="F6819D"/>
          </a:solidFill>
        </p:spPr>
        <p:txBody>
          <a:bodyPr wrap="square" rtlCol="0">
            <a:spAutoFit/>
          </a:bodyPr>
          <a:lstStyle/>
          <a:p>
            <a:r>
              <a:rPr lang="en-US" sz="4000" b="1" dirty="0">
                <a:solidFill>
                  <a:schemeClr val="bg1"/>
                </a:solidFill>
              </a:rPr>
              <a:t>Why we used ASP .NET MVC?</a:t>
            </a:r>
          </a:p>
        </p:txBody>
      </p:sp>
      <p:sp>
        <p:nvSpPr>
          <p:cNvPr id="5" name="Rectangle 4"/>
          <p:cNvSpPr/>
          <p:nvPr/>
        </p:nvSpPr>
        <p:spPr>
          <a:xfrm>
            <a:off x="327024" y="1166843"/>
            <a:ext cx="11773536" cy="461665"/>
          </a:xfrm>
          <a:prstGeom prst="rect">
            <a:avLst/>
          </a:prstGeom>
        </p:spPr>
        <p:txBody>
          <a:bodyPr wrap="square">
            <a:spAutoFit/>
          </a:bodyPr>
          <a:lstStyle/>
          <a:p>
            <a:r>
              <a:rPr lang="en-US" sz="2400" dirty="0" smtClean="0">
                <a:solidFill>
                  <a:srgbClr val="F6819D"/>
                </a:solidFill>
              </a:rPr>
              <a:t>So Why we only used ASP .NET MVC when we had many alternative frameworks?</a:t>
            </a:r>
            <a:endParaRPr lang="en-US" sz="2400" dirty="0">
              <a:solidFill>
                <a:srgbClr val="F6819D"/>
              </a:solidFill>
            </a:endParaRPr>
          </a:p>
        </p:txBody>
      </p:sp>
      <p:sp>
        <p:nvSpPr>
          <p:cNvPr id="14" name="Rectangle 13"/>
          <p:cNvSpPr/>
          <p:nvPr/>
        </p:nvSpPr>
        <p:spPr>
          <a:xfrm>
            <a:off x="5821680" y="2357120"/>
            <a:ext cx="7620000" cy="4500880"/>
          </a:xfrm>
          <a:prstGeom prst="rect">
            <a:avLst/>
          </a:prstGeom>
          <a:blipFill dpi="0" rotWithShape="1">
            <a:blip r:embed="rId2">
              <a:alphaModFix amt="3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521362" y="3092817"/>
            <a:ext cx="876938" cy="91281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219565" y="2376646"/>
            <a:ext cx="1271518" cy="47942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646410" y="1933355"/>
            <a:ext cx="973374" cy="606645"/>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894280" y="4277836"/>
            <a:ext cx="1254165" cy="659448"/>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587172" y="126604"/>
            <a:ext cx="1815147" cy="1123390"/>
          </a:xfrm>
          <a:prstGeom prst="rect">
            <a:avLst/>
          </a:prstGeom>
        </p:spPr>
      </p:pic>
      <p:sp>
        <p:nvSpPr>
          <p:cNvPr id="21" name="Rectangle 20"/>
          <p:cNvSpPr/>
          <p:nvPr/>
        </p:nvSpPr>
        <p:spPr>
          <a:xfrm>
            <a:off x="327024" y="1933355"/>
            <a:ext cx="6805296" cy="461665"/>
          </a:xfrm>
          <a:prstGeom prst="rect">
            <a:avLst/>
          </a:prstGeom>
          <a:solidFill>
            <a:srgbClr val="DB93FF"/>
          </a:solidFill>
        </p:spPr>
        <p:txBody>
          <a:bodyPr wrap="square">
            <a:spAutoFit/>
          </a:bodyPr>
          <a:lstStyle/>
          <a:p>
            <a:r>
              <a:rPr lang="en-US" sz="2400" b="1" dirty="0" smtClean="0">
                <a:solidFill>
                  <a:schemeClr val="bg1"/>
                </a:solidFill>
              </a:rPr>
              <a:t>Benefits of ASP.NET MVC over other alternatives</a:t>
            </a:r>
            <a:endParaRPr lang="en-US" sz="2400" b="1" dirty="0">
              <a:solidFill>
                <a:schemeClr val="bg1"/>
              </a:solidFill>
            </a:endParaRPr>
          </a:p>
        </p:txBody>
      </p:sp>
      <p:sp>
        <p:nvSpPr>
          <p:cNvPr id="22" name="Rectangle 21"/>
          <p:cNvSpPr/>
          <p:nvPr/>
        </p:nvSpPr>
        <p:spPr>
          <a:xfrm>
            <a:off x="327024" y="2545913"/>
            <a:ext cx="7567256" cy="4154984"/>
          </a:xfrm>
          <a:prstGeom prst="rect">
            <a:avLst/>
          </a:prstGeom>
        </p:spPr>
        <p:txBody>
          <a:bodyPr wrap="square">
            <a:spAutoFit/>
          </a:bodyPr>
          <a:lstStyle/>
          <a:p>
            <a:pPr marL="342900" indent="-342900">
              <a:buFont typeface="Wingdings" panose="05000000000000000000" pitchFamily="2" charset="2"/>
              <a:buChar char="ü"/>
            </a:pPr>
            <a:r>
              <a:rPr lang="en-US" sz="2400" dirty="0" smtClean="0">
                <a:solidFill>
                  <a:srgbClr val="CC66FF"/>
                </a:solidFill>
              </a:rPr>
              <a:t>MVC Architecture</a:t>
            </a:r>
          </a:p>
          <a:p>
            <a:pPr marL="342900" indent="-342900">
              <a:buFont typeface="Wingdings" panose="05000000000000000000" pitchFamily="2" charset="2"/>
              <a:buChar char="ü"/>
            </a:pPr>
            <a:r>
              <a:rPr lang="en-US" sz="2400" dirty="0" smtClean="0">
                <a:solidFill>
                  <a:srgbClr val="CC66FF"/>
                </a:solidFill>
              </a:rPr>
              <a:t>Optimized for making large and heavy projects/programs</a:t>
            </a:r>
          </a:p>
          <a:p>
            <a:pPr marL="342900" indent="-342900">
              <a:buFont typeface="Wingdings" panose="05000000000000000000" pitchFamily="2" charset="2"/>
              <a:buChar char="ü"/>
            </a:pPr>
            <a:r>
              <a:rPr lang="en-US" sz="2400" dirty="0" smtClean="0">
                <a:solidFill>
                  <a:srgbClr val="CC66FF"/>
                </a:solidFill>
              </a:rPr>
              <a:t>Easier Debugging Capabilities</a:t>
            </a:r>
          </a:p>
          <a:p>
            <a:pPr marL="342900" indent="-342900">
              <a:buFont typeface="Wingdings" panose="05000000000000000000" pitchFamily="2" charset="2"/>
              <a:buChar char="ü"/>
            </a:pPr>
            <a:r>
              <a:rPr lang="en-US" sz="2400" dirty="0" smtClean="0">
                <a:solidFill>
                  <a:srgbClr val="CC66FF"/>
                </a:solidFill>
              </a:rPr>
              <a:t>Scaffolding Feature allows ready made basic Crud</a:t>
            </a:r>
          </a:p>
          <a:p>
            <a:pPr marL="342900" indent="-342900">
              <a:buFont typeface="Wingdings" panose="05000000000000000000" pitchFamily="2" charset="2"/>
              <a:buChar char="ü"/>
            </a:pPr>
            <a:r>
              <a:rPr lang="en-US" sz="2400" dirty="0" smtClean="0">
                <a:solidFill>
                  <a:srgbClr val="CC66FF"/>
                </a:solidFill>
              </a:rPr>
              <a:t>Integrated Security Features</a:t>
            </a:r>
          </a:p>
          <a:p>
            <a:pPr marL="342900" indent="-342900">
              <a:buFont typeface="Wingdings" panose="05000000000000000000" pitchFamily="2" charset="2"/>
              <a:buChar char="ü"/>
            </a:pPr>
            <a:r>
              <a:rPr lang="en-US" sz="2400" dirty="0">
                <a:solidFill>
                  <a:srgbClr val="CC66FF"/>
                </a:solidFill>
              </a:rPr>
              <a:t>Extensive Community and </a:t>
            </a:r>
            <a:r>
              <a:rPr lang="en-US" sz="2400" dirty="0" smtClean="0">
                <a:solidFill>
                  <a:srgbClr val="CC66FF"/>
                </a:solidFill>
              </a:rPr>
              <a:t>Documentation</a:t>
            </a:r>
          </a:p>
          <a:p>
            <a:pPr marL="342900" indent="-342900">
              <a:buFont typeface="Wingdings" panose="05000000000000000000" pitchFamily="2" charset="2"/>
              <a:buChar char="ü"/>
            </a:pPr>
            <a:r>
              <a:rPr lang="en-US" sz="2400" dirty="0">
                <a:solidFill>
                  <a:srgbClr val="CC66FF"/>
                </a:solidFill>
              </a:rPr>
              <a:t>Flexible Routing System</a:t>
            </a:r>
          </a:p>
          <a:p>
            <a:pPr marL="342900" indent="-342900">
              <a:buFont typeface="Wingdings" panose="05000000000000000000" pitchFamily="2" charset="2"/>
              <a:buChar char="ü"/>
            </a:pPr>
            <a:r>
              <a:rPr lang="en-US" sz="2400" dirty="0">
                <a:solidFill>
                  <a:srgbClr val="CC66FF"/>
                </a:solidFill>
              </a:rPr>
              <a:t>IDE Integration with Visual Studio</a:t>
            </a:r>
          </a:p>
          <a:p>
            <a:pPr marL="342900" indent="-342900">
              <a:buFont typeface="Wingdings" panose="05000000000000000000" pitchFamily="2" charset="2"/>
              <a:buChar char="ü"/>
            </a:pPr>
            <a:r>
              <a:rPr lang="en-US" sz="2400" dirty="0">
                <a:solidFill>
                  <a:srgbClr val="CC66FF"/>
                </a:solidFill>
              </a:rPr>
              <a:t>Built-in Support for Dependency </a:t>
            </a:r>
            <a:r>
              <a:rPr lang="en-US" sz="2400" dirty="0" smtClean="0">
                <a:solidFill>
                  <a:srgbClr val="CC66FF"/>
                </a:solidFill>
              </a:rPr>
              <a:t>Injection</a:t>
            </a:r>
          </a:p>
          <a:p>
            <a:pPr marL="342900" indent="-342900">
              <a:buFont typeface="Wingdings" panose="05000000000000000000" pitchFamily="2" charset="2"/>
              <a:buChar char="ü"/>
            </a:pPr>
            <a:r>
              <a:rPr lang="en-US" sz="2400" dirty="0">
                <a:solidFill>
                  <a:srgbClr val="CC66FF"/>
                </a:solidFill>
              </a:rPr>
              <a:t>Automatic State Management with </a:t>
            </a:r>
            <a:r>
              <a:rPr lang="en-US" sz="2400" dirty="0" smtClean="0">
                <a:solidFill>
                  <a:srgbClr val="CC66FF"/>
                </a:solidFill>
              </a:rPr>
              <a:t>TempData</a:t>
            </a:r>
            <a:endParaRPr lang="en-US" sz="2400" dirty="0">
              <a:solidFill>
                <a:srgbClr val="CC66FF"/>
              </a:solidFill>
            </a:endParaRPr>
          </a:p>
          <a:p>
            <a:endParaRPr lang="en-US" sz="2400" dirty="0">
              <a:solidFill>
                <a:srgbClr val="CC66FF"/>
              </a:solidFill>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7769206" y="5259596"/>
            <a:ext cx="1190625" cy="666750"/>
          </a:xfrm>
          <a:prstGeom prst="rect">
            <a:avLst/>
          </a:prstGeom>
        </p:spPr>
      </p:pic>
    </p:spTree>
    <p:extLst>
      <p:ext uri="{BB962C8B-B14F-4D97-AF65-F5344CB8AC3E}">
        <p14:creationId xmlns:p14="http://schemas.microsoft.com/office/powerpoint/2010/main" xmlns="" val="1692895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024" y="314036"/>
            <a:ext cx="4244976" cy="707886"/>
          </a:xfrm>
          <a:prstGeom prst="rect">
            <a:avLst/>
          </a:prstGeom>
          <a:solidFill>
            <a:srgbClr val="F6819D"/>
          </a:solidFill>
        </p:spPr>
        <p:txBody>
          <a:bodyPr wrap="square" rtlCol="0">
            <a:spAutoFit/>
          </a:bodyPr>
          <a:lstStyle/>
          <a:p>
            <a:r>
              <a:rPr lang="en-US" sz="4000" b="1" dirty="0" smtClean="0">
                <a:solidFill>
                  <a:schemeClr val="bg1"/>
                </a:solidFill>
              </a:rPr>
              <a:t>Database Diagram</a:t>
            </a:r>
            <a:endParaRPr lang="en-US" sz="4000"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7024" y="1107790"/>
            <a:ext cx="11631428" cy="5631456"/>
          </a:xfrm>
          <a:prstGeom prst="rect">
            <a:avLst/>
          </a:prstGeom>
          <a:ln w="19050">
            <a:solidFill>
              <a:srgbClr val="F6819D"/>
            </a:solidFill>
          </a:ln>
        </p:spPr>
      </p:pic>
    </p:spTree>
    <p:extLst>
      <p:ext uri="{BB962C8B-B14F-4D97-AF65-F5344CB8AC3E}">
        <p14:creationId xmlns:p14="http://schemas.microsoft.com/office/powerpoint/2010/main" xmlns="" val="3274201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024" y="314036"/>
            <a:ext cx="5799456" cy="707886"/>
          </a:xfrm>
          <a:prstGeom prst="rect">
            <a:avLst/>
          </a:prstGeom>
          <a:solidFill>
            <a:srgbClr val="F6819D"/>
          </a:solidFill>
        </p:spPr>
        <p:txBody>
          <a:bodyPr wrap="square" rtlCol="0">
            <a:spAutoFit/>
          </a:bodyPr>
          <a:lstStyle/>
          <a:p>
            <a:r>
              <a:rPr lang="en-US" sz="4000" b="1" dirty="0" smtClean="0">
                <a:solidFill>
                  <a:schemeClr val="bg1"/>
                </a:solidFill>
              </a:rPr>
              <a:t>Problems/Requirements</a:t>
            </a:r>
            <a:endParaRPr lang="en-US" sz="4000" b="1" dirty="0">
              <a:solidFill>
                <a:schemeClr val="bg1"/>
              </a:solidFill>
            </a:endParaRPr>
          </a:p>
        </p:txBody>
      </p:sp>
      <p:sp>
        <p:nvSpPr>
          <p:cNvPr id="4" name="Rectangle 3"/>
          <p:cNvSpPr/>
          <p:nvPr/>
        </p:nvSpPr>
        <p:spPr>
          <a:xfrm>
            <a:off x="533400" y="1301556"/>
            <a:ext cx="10466832" cy="5262979"/>
          </a:xfrm>
          <a:prstGeom prst="rect">
            <a:avLst/>
          </a:prstGeom>
        </p:spPr>
        <p:txBody>
          <a:bodyPr wrap="square">
            <a:spAutoFit/>
          </a:bodyPr>
          <a:lstStyle/>
          <a:p>
            <a:pPr marL="514350" indent="-514350">
              <a:buFont typeface="+mj-lt"/>
              <a:buAutoNum type="arabicParenR"/>
            </a:pPr>
            <a:r>
              <a:rPr lang="en-US" sz="2800" dirty="0">
                <a:solidFill>
                  <a:srgbClr val="F6819D"/>
                </a:solidFill>
                <a:latin typeface="Sitka Text" panose="02000505000000020004" pitchFamily="2" charset="0"/>
              </a:rPr>
              <a:t>Website Structure and Navigation: </a:t>
            </a:r>
            <a:r>
              <a:rPr lang="en-US" sz="2800" b="1" dirty="0">
                <a:latin typeface="Sitka Text" panose="02000505000000020004" pitchFamily="2" charset="0"/>
              </a:rPr>
              <a:t>1</a:t>
            </a:r>
          </a:p>
          <a:p>
            <a:pPr marL="514350" indent="-514350">
              <a:buFont typeface="+mj-lt"/>
              <a:buAutoNum type="arabicParenR"/>
            </a:pPr>
            <a:r>
              <a:rPr lang="en-US" sz="2800" dirty="0">
                <a:solidFill>
                  <a:srgbClr val="F6819D"/>
                </a:solidFill>
                <a:latin typeface="Sitka Text" panose="02000505000000020004" pitchFamily="2" charset="0"/>
              </a:rPr>
              <a:t>User Registration and Login: </a:t>
            </a:r>
            <a:r>
              <a:rPr lang="en-US" sz="2800" b="1" dirty="0" smtClean="0">
                <a:latin typeface="Sitka Text" panose="02000505000000020004" pitchFamily="2" charset="0"/>
              </a:rPr>
              <a:t>2</a:t>
            </a:r>
            <a:endParaRPr lang="en-US" sz="2800" b="1" dirty="0">
              <a:latin typeface="Sitka Text" panose="02000505000000020004" pitchFamily="2" charset="0"/>
            </a:endParaRPr>
          </a:p>
          <a:p>
            <a:pPr marL="514350" indent="-514350">
              <a:buFont typeface="+mj-lt"/>
              <a:buAutoNum type="arabicParenR"/>
            </a:pPr>
            <a:r>
              <a:rPr lang="en-US" sz="2800" dirty="0">
                <a:solidFill>
                  <a:srgbClr val="F6819D"/>
                </a:solidFill>
                <a:latin typeface="Sitka Text" panose="02000505000000020004" pitchFamily="2" charset="0"/>
              </a:rPr>
              <a:t>Book Ordering System: </a:t>
            </a:r>
            <a:r>
              <a:rPr lang="en-US" sz="2800" b="1" dirty="0" smtClean="0">
                <a:latin typeface="Sitka Text" panose="02000505000000020004" pitchFamily="2" charset="0"/>
              </a:rPr>
              <a:t>3</a:t>
            </a:r>
            <a:endParaRPr lang="en-US" sz="2800" b="1" dirty="0">
              <a:latin typeface="Sitka Text" panose="02000505000000020004" pitchFamily="2" charset="0"/>
            </a:endParaRPr>
          </a:p>
          <a:p>
            <a:pPr marL="514350" indent="-514350">
              <a:buFont typeface="+mj-lt"/>
              <a:buAutoNum type="arabicParenR"/>
            </a:pPr>
            <a:r>
              <a:rPr lang="en-US" sz="2800" dirty="0">
                <a:solidFill>
                  <a:srgbClr val="F6819D"/>
                </a:solidFill>
                <a:latin typeface="Sitka Text" panose="02000505000000020004" pitchFamily="2" charset="0"/>
              </a:rPr>
              <a:t>Feedback Form: </a:t>
            </a:r>
            <a:r>
              <a:rPr lang="en-US" sz="2800" b="1" dirty="0">
                <a:latin typeface="Sitka Text" panose="02000505000000020004" pitchFamily="2" charset="0"/>
              </a:rPr>
              <a:t>3</a:t>
            </a:r>
          </a:p>
          <a:p>
            <a:pPr marL="514350" indent="-514350">
              <a:buFont typeface="+mj-lt"/>
              <a:buAutoNum type="arabicParenR"/>
            </a:pPr>
            <a:r>
              <a:rPr lang="en-US" sz="2800" dirty="0">
                <a:solidFill>
                  <a:srgbClr val="F6819D"/>
                </a:solidFill>
                <a:latin typeface="Sitka Text" panose="02000505000000020004" pitchFamily="2" charset="0"/>
              </a:rPr>
              <a:t>About Us: </a:t>
            </a:r>
            <a:r>
              <a:rPr lang="en-US" sz="2800" b="1" dirty="0">
                <a:latin typeface="Sitka Text" panose="02000505000000020004" pitchFamily="2" charset="0"/>
              </a:rPr>
              <a:t>1</a:t>
            </a:r>
          </a:p>
          <a:p>
            <a:pPr marL="514350" indent="-514350">
              <a:buFont typeface="+mj-lt"/>
              <a:buAutoNum type="arabicParenR"/>
            </a:pPr>
            <a:r>
              <a:rPr lang="en-US" sz="2800" dirty="0">
                <a:solidFill>
                  <a:srgbClr val="F6819D"/>
                </a:solidFill>
                <a:latin typeface="Sitka Text" panose="02000505000000020004" pitchFamily="2" charset="0"/>
              </a:rPr>
              <a:t>Contact Us: </a:t>
            </a:r>
            <a:r>
              <a:rPr lang="en-US" sz="2800" b="1" dirty="0">
                <a:latin typeface="Sitka Text" panose="02000505000000020004" pitchFamily="2" charset="0"/>
              </a:rPr>
              <a:t>1</a:t>
            </a:r>
          </a:p>
          <a:p>
            <a:pPr marL="514350" indent="-514350">
              <a:buFont typeface="+mj-lt"/>
              <a:buAutoNum type="arabicParenR"/>
            </a:pPr>
            <a:r>
              <a:rPr lang="en-US" sz="2800" dirty="0">
                <a:solidFill>
                  <a:srgbClr val="F6819D"/>
                </a:solidFill>
                <a:latin typeface="Sitka Text" panose="02000505000000020004" pitchFamily="2" charset="0"/>
              </a:rPr>
              <a:t>Registered User Features: </a:t>
            </a:r>
            <a:r>
              <a:rPr lang="en-US" sz="2800" b="1" dirty="0">
                <a:latin typeface="Sitka Text" panose="02000505000000020004" pitchFamily="2" charset="0"/>
              </a:rPr>
              <a:t>2</a:t>
            </a:r>
          </a:p>
          <a:p>
            <a:pPr marL="514350" indent="-514350">
              <a:buFont typeface="+mj-lt"/>
              <a:buAutoNum type="arabicParenR"/>
            </a:pPr>
            <a:r>
              <a:rPr lang="en-US" sz="2800" dirty="0">
                <a:solidFill>
                  <a:srgbClr val="F6819D"/>
                </a:solidFill>
                <a:latin typeface="Sitka Text" panose="02000505000000020004" pitchFamily="2" charset="0"/>
              </a:rPr>
              <a:t>Flavor Details for Registered Users: </a:t>
            </a:r>
            <a:r>
              <a:rPr lang="en-US" sz="2800" b="1" dirty="0">
                <a:latin typeface="Sitka Text" panose="02000505000000020004" pitchFamily="2" charset="0"/>
              </a:rPr>
              <a:t>2</a:t>
            </a:r>
          </a:p>
          <a:p>
            <a:pPr marL="514350" indent="-514350">
              <a:buFont typeface="+mj-lt"/>
              <a:buAutoNum type="arabicParenR"/>
            </a:pPr>
            <a:r>
              <a:rPr lang="en-US" sz="2800" dirty="0">
                <a:solidFill>
                  <a:srgbClr val="F6819D"/>
                </a:solidFill>
                <a:latin typeface="Sitka Text" panose="02000505000000020004" pitchFamily="2" charset="0"/>
              </a:rPr>
              <a:t>Admin Panel: </a:t>
            </a:r>
            <a:r>
              <a:rPr lang="en-US" sz="2800" b="1" dirty="0">
                <a:latin typeface="Sitka Text" panose="02000505000000020004" pitchFamily="2" charset="0"/>
              </a:rPr>
              <a:t>6</a:t>
            </a:r>
          </a:p>
          <a:p>
            <a:pPr marL="514350" indent="-514350">
              <a:buFont typeface="+mj-lt"/>
              <a:buAutoNum type="arabicParenR"/>
            </a:pPr>
            <a:r>
              <a:rPr lang="en-US" sz="2800" dirty="0">
                <a:solidFill>
                  <a:srgbClr val="F6819D"/>
                </a:solidFill>
                <a:latin typeface="Sitka Text" panose="02000505000000020004" pitchFamily="2" charset="0"/>
              </a:rPr>
              <a:t>General Requirements: </a:t>
            </a:r>
            <a:r>
              <a:rPr lang="en-US" sz="2800" b="1" dirty="0">
                <a:latin typeface="Sitka Text" panose="02000505000000020004" pitchFamily="2" charset="0"/>
              </a:rPr>
              <a:t>3</a:t>
            </a:r>
          </a:p>
          <a:p>
            <a:endParaRPr lang="en-US" sz="2800" dirty="0">
              <a:solidFill>
                <a:srgbClr val="F6819D"/>
              </a:solidFill>
              <a:latin typeface="Sitka Text" panose="02000505000000020004" pitchFamily="2" charset="0"/>
            </a:endParaRPr>
          </a:p>
          <a:p>
            <a:r>
              <a:rPr lang="en-US" sz="2800" b="1" dirty="0">
                <a:solidFill>
                  <a:srgbClr val="F6819D"/>
                </a:solidFill>
                <a:latin typeface="Sitka Text" panose="02000505000000020004" pitchFamily="2" charset="0"/>
              </a:rPr>
              <a:t>Total: </a:t>
            </a:r>
            <a:r>
              <a:rPr lang="en-US" sz="2800" b="1" dirty="0" smtClean="0">
                <a:solidFill>
                  <a:srgbClr val="F6819D"/>
                </a:solidFill>
                <a:latin typeface="Sitka Text" panose="02000505000000020004" pitchFamily="2" charset="0"/>
              </a:rPr>
              <a:t>24.</a:t>
            </a:r>
            <a:endParaRPr lang="en-US" sz="2800" b="0" i="0" dirty="0">
              <a:solidFill>
                <a:srgbClr val="F6819D"/>
              </a:solidFill>
              <a:effectLst/>
              <a:latin typeface="Sitka Text" panose="02000505000000020004" pitchFamily="2" charset="0"/>
            </a:endParaRPr>
          </a:p>
        </p:txBody>
      </p:sp>
    </p:spTree>
    <p:extLst>
      <p:ext uri="{BB962C8B-B14F-4D97-AF65-F5344CB8AC3E}">
        <p14:creationId xmlns:p14="http://schemas.microsoft.com/office/powerpoint/2010/main" xmlns="" val="137264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50275"/>
            <a:ext cx="4921632" cy="461665"/>
          </a:xfrm>
          <a:prstGeom prst="rect">
            <a:avLst/>
          </a:prstGeom>
          <a:solidFill>
            <a:srgbClr val="DB93FF"/>
          </a:solidFill>
        </p:spPr>
        <p:txBody>
          <a:bodyPr wrap="square">
            <a:spAutoFit/>
          </a:bodyPr>
          <a:lstStyle/>
          <a:p>
            <a:r>
              <a:rPr lang="en-US" sz="2400" b="1" dirty="0" smtClean="0">
                <a:solidFill>
                  <a:schemeClr val="bg1"/>
                </a:solidFill>
              </a:rPr>
              <a:t>1) </a:t>
            </a:r>
            <a:r>
              <a:rPr lang="en-US" sz="2400" b="1" dirty="0">
                <a:solidFill>
                  <a:schemeClr val="bg1"/>
                </a:solidFill>
              </a:rPr>
              <a:t>Website Structure and Navigation:</a:t>
            </a:r>
          </a:p>
        </p:txBody>
      </p:sp>
      <p:sp>
        <p:nvSpPr>
          <p:cNvPr id="3" name="Rectangle 2"/>
          <p:cNvSpPr/>
          <p:nvPr/>
        </p:nvSpPr>
        <p:spPr>
          <a:xfrm>
            <a:off x="180720" y="735401"/>
            <a:ext cx="11642472" cy="830997"/>
          </a:xfrm>
          <a:prstGeom prst="rect">
            <a:avLst/>
          </a:prstGeom>
        </p:spPr>
        <p:txBody>
          <a:bodyPr wrap="square">
            <a:spAutoFit/>
          </a:bodyPr>
          <a:lstStyle/>
          <a:p>
            <a:r>
              <a:rPr lang="en-US" sz="2400" dirty="0">
                <a:solidFill>
                  <a:srgbClr val="CC66FF"/>
                </a:solidFill>
              </a:rPr>
              <a:t>1.1 Create a home page with menus for home, login, free recipes, contact us, feedback, adding </a:t>
            </a:r>
            <a:r>
              <a:rPr lang="en-US" sz="2400" dirty="0" smtClean="0">
                <a:solidFill>
                  <a:srgbClr val="CC66FF"/>
                </a:solidFill>
              </a:rPr>
              <a:t>recipe, </a:t>
            </a:r>
            <a:r>
              <a:rPr lang="en-US" sz="2400" dirty="0">
                <a:solidFill>
                  <a:srgbClr val="CC66FF"/>
                </a:solidFill>
              </a:rPr>
              <a:t>FAQs, and ordering recipe books</a:t>
            </a:r>
            <a:r>
              <a:rPr lang="en-US" sz="2400" dirty="0" smtClean="0">
                <a:solidFill>
                  <a:srgbClr val="CC66FF"/>
                </a:solidFill>
              </a:rPr>
              <a:t>.</a:t>
            </a:r>
            <a:endParaRPr lang="en-US" sz="2400" dirty="0">
              <a:solidFill>
                <a:srgbClr val="CC66FF"/>
              </a:solidFill>
            </a:endParaRPr>
          </a:p>
        </p:txBody>
      </p:sp>
      <p:pic>
        <p:nvPicPr>
          <p:cNvPr id="4" name="Picture 3"/>
          <p:cNvPicPr>
            <a:picLocks noChangeAspect="1"/>
          </p:cNvPicPr>
          <p:nvPr/>
        </p:nvPicPr>
        <p:blipFill>
          <a:blip r:embed="rId2"/>
          <a:stretch>
            <a:fillRect/>
          </a:stretch>
        </p:blipFill>
        <p:spPr>
          <a:xfrm>
            <a:off x="3227070" y="1564774"/>
            <a:ext cx="5949488" cy="3256134"/>
          </a:xfrm>
          <a:prstGeom prst="rect">
            <a:avLst/>
          </a:prstGeom>
          <a:ln>
            <a:solidFill>
              <a:srgbClr val="F6819D"/>
            </a:solidFill>
          </a:ln>
        </p:spPr>
      </p:pic>
      <p:sp>
        <p:nvSpPr>
          <p:cNvPr id="5" name="TextBox 4"/>
          <p:cNvSpPr txBox="1"/>
          <p:nvPr/>
        </p:nvSpPr>
        <p:spPr>
          <a:xfrm>
            <a:off x="5561206" y="4761924"/>
            <a:ext cx="1499616" cy="369332"/>
          </a:xfrm>
          <a:prstGeom prst="rect">
            <a:avLst/>
          </a:prstGeom>
          <a:noFill/>
          <a:ln>
            <a:noFill/>
          </a:ln>
        </p:spPr>
        <p:txBody>
          <a:bodyPr wrap="square" rtlCol="0">
            <a:spAutoFit/>
          </a:bodyPr>
          <a:lstStyle/>
          <a:p>
            <a:r>
              <a:rPr lang="en-US" b="1" dirty="0" smtClean="0">
                <a:solidFill>
                  <a:srgbClr val="F6819D"/>
                </a:solidFill>
              </a:rPr>
              <a:t>Home Page</a:t>
            </a:r>
            <a:endParaRPr lang="en-US" b="1" dirty="0">
              <a:solidFill>
                <a:srgbClr val="F6819D"/>
              </a:solidFill>
            </a:endParaRPr>
          </a:p>
        </p:txBody>
      </p:sp>
      <p:pic>
        <p:nvPicPr>
          <p:cNvPr id="7" name="Picture 6"/>
          <p:cNvPicPr>
            <a:picLocks noChangeAspect="1"/>
          </p:cNvPicPr>
          <p:nvPr/>
        </p:nvPicPr>
        <p:blipFill>
          <a:blip r:embed="rId3" cstate="print"/>
          <a:stretch>
            <a:fillRect/>
          </a:stretch>
        </p:blipFill>
        <p:spPr>
          <a:xfrm>
            <a:off x="9348850" y="4306737"/>
            <a:ext cx="2459225" cy="2029769"/>
          </a:xfrm>
          <a:prstGeom prst="rect">
            <a:avLst/>
          </a:prstGeom>
          <a:ln>
            <a:solidFill>
              <a:srgbClr val="F6819D"/>
            </a:solidFill>
          </a:ln>
        </p:spPr>
      </p:pic>
      <p:sp>
        <p:nvSpPr>
          <p:cNvPr id="8" name="TextBox 7"/>
          <p:cNvSpPr txBox="1"/>
          <p:nvPr/>
        </p:nvSpPr>
        <p:spPr>
          <a:xfrm>
            <a:off x="10026526" y="6374840"/>
            <a:ext cx="1281864" cy="338328"/>
          </a:xfrm>
          <a:prstGeom prst="rect">
            <a:avLst/>
          </a:prstGeom>
          <a:noFill/>
          <a:ln>
            <a:noFill/>
          </a:ln>
        </p:spPr>
        <p:txBody>
          <a:bodyPr wrap="square" rtlCol="0">
            <a:spAutoFit/>
          </a:bodyPr>
          <a:lstStyle/>
          <a:p>
            <a:r>
              <a:rPr lang="en-US" sz="1600" b="1" dirty="0" smtClean="0">
                <a:solidFill>
                  <a:srgbClr val="F6819D"/>
                </a:solidFill>
              </a:rPr>
              <a:t>Contact Us</a:t>
            </a:r>
            <a:endParaRPr lang="en-US" sz="1600" b="1" dirty="0">
              <a:solidFill>
                <a:srgbClr val="F6819D"/>
              </a:solidFill>
            </a:endParaRPr>
          </a:p>
        </p:txBody>
      </p:sp>
      <p:pic>
        <p:nvPicPr>
          <p:cNvPr id="9" name="Picture 8"/>
          <p:cNvPicPr>
            <a:picLocks noChangeAspect="1"/>
          </p:cNvPicPr>
          <p:nvPr/>
        </p:nvPicPr>
        <p:blipFill>
          <a:blip r:embed="rId4" cstate="print"/>
          <a:stretch>
            <a:fillRect/>
          </a:stretch>
        </p:blipFill>
        <p:spPr>
          <a:xfrm>
            <a:off x="9348850" y="1590135"/>
            <a:ext cx="2474342" cy="2231145"/>
          </a:xfrm>
          <a:prstGeom prst="rect">
            <a:avLst/>
          </a:prstGeom>
          <a:ln>
            <a:solidFill>
              <a:srgbClr val="F6819D"/>
            </a:solidFill>
          </a:ln>
        </p:spPr>
      </p:pic>
      <p:sp>
        <p:nvSpPr>
          <p:cNvPr id="10" name="TextBox 9"/>
          <p:cNvSpPr txBox="1"/>
          <p:nvPr/>
        </p:nvSpPr>
        <p:spPr>
          <a:xfrm>
            <a:off x="10018967" y="3821281"/>
            <a:ext cx="1118989" cy="338328"/>
          </a:xfrm>
          <a:prstGeom prst="rect">
            <a:avLst/>
          </a:prstGeom>
          <a:noFill/>
          <a:ln>
            <a:noFill/>
          </a:ln>
        </p:spPr>
        <p:txBody>
          <a:bodyPr wrap="square" rtlCol="0">
            <a:spAutoFit/>
          </a:bodyPr>
          <a:lstStyle/>
          <a:p>
            <a:r>
              <a:rPr lang="en-US" sz="1600" b="1" dirty="0" smtClean="0">
                <a:solidFill>
                  <a:srgbClr val="F6819D"/>
                </a:solidFill>
              </a:rPr>
              <a:t>Login Page</a:t>
            </a:r>
            <a:endParaRPr lang="en-US" sz="1600" b="1" dirty="0">
              <a:solidFill>
                <a:srgbClr val="F6819D"/>
              </a:solidFill>
            </a:endParaRPr>
          </a:p>
        </p:txBody>
      </p:sp>
      <p:pic>
        <p:nvPicPr>
          <p:cNvPr id="12" name="Picture 11"/>
          <p:cNvPicPr>
            <a:picLocks noChangeAspect="1"/>
          </p:cNvPicPr>
          <p:nvPr/>
        </p:nvPicPr>
        <p:blipFill>
          <a:blip r:embed="rId5" cstate="print"/>
          <a:stretch>
            <a:fillRect/>
          </a:stretch>
        </p:blipFill>
        <p:spPr>
          <a:xfrm>
            <a:off x="414855" y="1564774"/>
            <a:ext cx="2474342" cy="1508484"/>
          </a:xfrm>
          <a:prstGeom prst="rect">
            <a:avLst/>
          </a:prstGeom>
          <a:ln>
            <a:solidFill>
              <a:srgbClr val="F6819D"/>
            </a:solidFill>
          </a:ln>
        </p:spPr>
      </p:pic>
      <p:sp>
        <p:nvSpPr>
          <p:cNvPr id="14" name="TextBox 13"/>
          <p:cNvSpPr txBox="1"/>
          <p:nvPr/>
        </p:nvSpPr>
        <p:spPr>
          <a:xfrm>
            <a:off x="1092531" y="3066054"/>
            <a:ext cx="1118989" cy="338328"/>
          </a:xfrm>
          <a:prstGeom prst="rect">
            <a:avLst/>
          </a:prstGeom>
          <a:noFill/>
          <a:ln>
            <a:noFill/>
          </a:ln>
        </p:spPr>
        <p:txBody>
          <a:bodyPr wrap="square" rtlCol="0">
            <a:spAutoFit/>
          </a:bodyPr>
          <a:lstStyle/>
          <a:p>
            <a:r>
              <a:rPr lang="en-US" sz="1600" b="1" dirty="0" smtClean="0">
                <a:solidFill>
                  <a:srgbClr val="F6819D"/>
                </a:solidFill>
              </a:rPr>
              <a:t>Feedback</a:t>
            </a:r>
            <a:endParaRPr lang="en-US" sz="1600" b="1" dirty="0">
              <a:solidFill>
                <a:srgbClr val="F6819D"/>
              </a:solidFill>
            </a:endParaRPr>
          </a:p>
        </p:txBody>
      </p:sp>
      <p:pic>
        <p:nvPicPr>
          <p:cNvPr id="15" name="Picture 14"/>
          <p:cNvPicPr>
            <a:picLocks noChangeAspect="1"/>
          </p:cNvPicPr>
          <p:nvPr/>
        </p:nvPicPr>
        <p:blipFill>
          <a:blip r:embed="rId6" cstate="print"/>
          <a:stretch>
            <a:fillRect/>
          </a:stretch>
        </p:blipFill>
        <p:spPr>
          <a:xfrm>
            <a:off x="414855" y="3430795"/>
            <a:ext cx="2474342" cy="1426697"/>
          </a:xfrm>
          <a:prstGeom prst="rect">
            <a:avLst/>
          </a:prstGeom>
          <a:ln>
            <a:solidFill>
              <a:srgbClr val="F6819D"/>
            </a:solidFill>
          </a:ln>
        </p:spPr>
      </p:pic>
      <p:sp>
        <p:nvSpPr>
          <p:cNvPr id="16" name="TextBox 15"/>
          <p:cNvSpPr txBox="1"/>
          <p:nvPr/>
        </p:nvSpPr>
        <p:spPr>
          <a:xfrm>
            <a:off x="1202257" y="4802119"/>
            <a:ext cx="1118989" cy="338328"/>
          </a:xfrm>
          <a:prstGeom prst="rect">
            <a:avLst/>
          </a:prstGeom>
          <a:noFill/>
          <a:ln>
            <a:noFill/>
          </a:ln>
        </p:spPr>
        <p:txBody>
          <a:bodyPr wrap="square" rtlCol="0">
            <a:spAutoFit/>
          </a:bodyPr>
          <a:lstStyle/>
          <a:p>
            <a:r>
              <a:rPr lang="en-US" sz="1600" b="1" dirty="0" smtClean="0">
                <a:solidFill>
                  <a:srgbClr val="F6819D"/>
                </a:solidFill>
              </a:rPr>
              <a:t>Recipes</a:t>
            </a:r>
            <a:endParaRPr lang="en-US" sz="1600" b="1" dirty="0">
              <a:solidFill>
                <a:srgbClr val="F6819D"/>
              </a:solidFill>
            </a:endParaRPr>
          </a:p>
        </p:txBody>
      </p:sp>
      <p:pic>
        <p:nvPicPr>
          <p:cNvPr id="17" name="Picture 16"/>
          <p:cNvPicPr>
            <a:picLocks noChangeAspect="1"/>
          </p:cNvPicPr>
          <p:nvPr/>
        </p:nvPicPr>
        <p:blipFill>
          <a:blip r:embed="rId7" cstate="print"/>
          <a:stretch>
            <a:fillRect/>
          </a:stretch>
        </p:blipFill>
        <p:spPr>
          <a:xfrm>
            <a:off x="414856" y="5188616"/>
            <a:ext cx="2474342" cy="1257798"/>
          </a:xfrm>
          <a:prstGeom prst="rect">
            <a:avLst/>
          </a:prstGeom>
          <a:ln>
            <a:solidFill>
              <a:srgbClr val="F6819D"/>
            </a:solidFill>
          </a:ln>
        </p:spPr>
      </p:pic>
      <p:sp>
        <p:nvSpPr>
          <p:cNvPr id="18" name="TextBox 17"/>
          <p:cNvSpPr txBox="1"/>
          <p:nvPr/>
        </p:nvSpPr>
        <p:spPr>
          <a:xfrm>
            <a:off x="1275409" y="6398580"/>
            <a:ext cx="793759" cy="338554"/>
          </a:xfrm>
          <a:prstGeom prst="rect">
            <a:avLst/>
          </a:prstGeom>
          <a:noFill/>
          <a:ln>
            <a:noFill/>
          </a:ln>
        </p:spPr>
        <p:txBody>
          <a:bodyPr wrap="square" rtlCol="0">
            <a:spAutoFit/>
          </a:bodyPr>
          <a:lstStyle/>
          <a:p>
            <a:r>
              <a:rPr lang="en-US" sz="1600" b="1" dirty="0" smtClean="0">
                <a:solidFill>
                  <a:srgbClr val="F6819D"/>
                </a:solidFill>
              </a:rPr>
              <a:t>FAQ’s</a:t>
            </a:r>
            <a:endParaRPr lang="en-US" sz="1600" b="1" dirty="0">
              <a:solidFill>
                <a:srgbClr val="F6819D"/>
              </a:solidFill>
            </a:endParaRPr>
          </a:p>
        </p:txBody>
      </p:sp>
      <p:pic>
        <p:nvPicPr>
          <p:cNvPr id="19" name="Picture 18"/>
          <p:cNvPicPr>
            <a:picLocks noChangeAspect="1"/>
          </p:cNvPicPr>
          <p:nvPr/>
        </p:nvPicPr>
        <p:blipFill>
          <a:blip r:embed="rId8" cstate="print"/>
          <a:stretch>
            <a:fillRect/>
          </a:stretch>
        </p:blipFill>
        <p:spPr>
          <a:xfrm>
            <a:off x="3281362" y="5206644"/>
            <a:ext cx="2077720" cy="1241394"/>
          </a:xfrm>
          <a:prstGeom prst="rect">
            <a:avLst/>
          </a:prstGeom>
          <a:ln>
            <a:solidFill>
              <a:srgbClr val="F6819D"/>
            </a:solidFill>
          </a:ln>
        </p:spPr>
      </p:pic>
      <p:sp>
        <p:nvSpPr>
          <p:cNvPr id="22" name="TextBox 21"/>
          <p:cNvSpPr txBox="1"/>
          <p:nvPr/>
        </p:nvSpPr>
        <p:spPr>
          <a:xfrm>
            <a:off x="3983363" y="6392080"/>
            <a:ext cx="1118989" cy="338328"/>
          </a:xfrm>
          <a:prstGeom prst="rect">
            <a:avLst/>
          </a:prstGeom>
          <a:noFill/>
          <a:ln>
            <a:noFill/>
          </a:ln>
        </p:spPr>
        <p:txBody>
          <a:bodyPr wrap="square" rtlCol="0">
            <a:spAutoFit/>
          </a:bodyPr>
          <a:lstStyle/>
          <a:p>
            <a:r>
              <a:rPr lang="en-US" sz="1600" b="1" dirty="0" smtClean="0">
                <a:solidFill>
                  <a:srgbClr val="F6819D"/>
                </a:solidFill>
              </a:rPr>
              <a:t>Books</a:t>
            </a:r>
            <a:endParaRPr lang="en-US" sz="1600" b="1" dirty="0">
              <a:solidFill>
                <a:srgbClr val="F6819D"/>
              </a:solidFill>
            </a:endParaRPr>
          </a:p>
        </p:txBody>
      </p:sp>
      <p:pic>
        <p:nvPicPr>
          <p:cNvPr id="23" name="Picture 22"/>
          <p:cNvPicPr>
            <a:picLocks noChangeAspect="1"/>
          </p:cNvPicPr>
          <p:nvPr/>
        </p:nvPicPr>
        <p:blipFill>
          <a:blip r:embed="rId9" cstate="print"/>
          <a:stretch>
            <a:fillRect/>
          </a:stretch>
        </p:blipFill>
        <p:spPr>
          <a:xfrm>
            <a:off x="5576190" y="5206644"/>
            <a:ext cx="1543565" cy="1241394"/>
          </a:xfrm>
          <a:prstGeom prst="rect">
            <a:avLst/>
          </a:prstGeom>
          <a:ln>
            <a:solidFill>
              <a:srgbClr val="F6819D"/>
            </a:solidFill>
          </a:ln>
        </p:spPr>
      </p:pic>
      <p:cxnSp>
        <p:nvCxnSpPr>
          <p:cNvPr id="25" name="Straight Arrow Connector 24"/>
          <p:cNvCxnSpPr>
            <a:stCxn id="19" idx="3"/>
            <a:endCxn id="23" idx="1"/>
          </p:cNvCxnSpPr>
          <p:nvPr/>
        </p:nvCxnSpPr>
        <p:spPr>
          <a:xfrm>
            <a:off x="5359082" y="5827341"/>
            <a:ext cx="217108" cy="0"/>
          </a:xfrm>
          <a:prstGeom prst="straightConnector1">
            <a:avLst/>
          </a:prstGeom>
          <a:ln w="19050">
            <a:solidFill>
              <a:srgbClr val="F6819D"/>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95671" y="6391854"/>
            <a:ext cx="1693727" cy="338554"/>
          </a:xfrm>
          <a:prstGeom prst="rect">
            <a:avLst/>
          </a:prstGeom>
          <a:noFill/>
          <a:ln>
            <a:noFill/>
          </a:ln>
        </p:spPr>
        <p:txBody>
          <a:bodyPr wrap="square" rtlCol="0">
            <a:spAutoFit/>
          </a:bodyPr>
          <a:lstStyle/>
          <a:p>
            <a:r>
              <a:rPr lang="en-US" sz="1600" b="1" dirty="0" smtClean="0">
                <a:solidFill>
                  <a:srgbClr val="F6819D"/>
                </a:solidFill>
              </a:rPr>
              <a:t>Books Checkout</a:t>
            </a:r>
            <a:endParaRPr lang="en-US" sz="1600" b="1" dirty="0">
              <a:solidFill>
                <a:srgbClr val="F6819D"/>
              </a:solidFill>
            </a:endParaRPr>
          </a:p>
        </p:txBody>
      </p:sp>
      <p:pic>
        <p:nvPicPr>
          <p:cNvPr id="27" name="Picture 26"/>
          <p:cNvPicPr>
            <a:picLocks noChangeAspect="1"/>
          </p:cNvPicPr>
          <p:nvPr/>
        </p:nvPicPr>
        <p:blipFill>
          <a:blip r:embed="rId10" cstate="print"/>
          <a:stretch>
            <a:fillRect/>
          </a:stretch>
        </p:blipFill>
        <p:spPr>
          <a:xfrm>
            <a:off x="7436802" y="5206643"/>
            <a:ext cx="1739756" cy="1241395"/>
          </a:xfrm>
          <a:prstGeom prst="rect">
            <a:avLst/>
          </a:prstGeom>
          <a:ln>
            <a:solidFill>
              <a:srgbClr val="F6819D"/>
            </a:solidFill>
          </a:ln>
        </p:spPr>
      </p:pic>
      <p:sp>
        <p:nvSpPr>
          <p:cNvPr id="28" name="TextBox 27"/>
          <p:cNvSpPr txBox="1"/>
          <p:nvPr/>
        </p:nvSpPr>
        <p:spPr>
          <a:xfrm>
            <a:off x="7374764" y="6391854"/>
            <a:ext cx="1945265" cy="338554"/>
          </a:xfrm>
          <a:prstGeom prst="rect">
            <a:avLst/>
          </a:prstGeom>
          <a:noFill/>
          <a:ln>
            <a:noFill/>
          </a:ln>
        </p:spPr>
        <p:txBody>
          <a:bodyPr wrap="square" rtlCol="0">
            <a:spAutoFit/>
          </a:bodyPr>
          <a:lstStyle/>
          <a:p>
            <a:r>
              <a:rPr lang="en-US" sz="1600" b="1" dirty="0" smtClean="0">
                <a:solidFill>
                  <a:srgbClr val="F6819D"/>
                </a:solidFill>
              </a:rPr>
              <a:t>User Recipe Submit</a:t>
            </a:r>
            <a:endParaRPr lang="en-US" sz="1600" b="1" dirty="0">
              <a:solidFill>
                <a:srgbClr val="F6819D"/>
              </a:solidFill>
            </a:endParaRPr>
          </a:p>
        </p:txBody>
      </p:sp>
    </p:spTree>
    <p:extLst>
      <p:ext uri="{BB962C8B-B14F-4D97-AF65-F5344CB8AC3E}">
        <p14:creationId xmlns:p14="http://schemas.microsoft.com/office/powerpoint/2010/main" xmlns="" val="3006857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0" y="150275"/>
            <a:ext cx="4921632" cy="461665"/>
          </a:xfrm>
          <a:prstGeom prst="rect">
            <a:avLst/>
          </a:prstGeom>
          <a:solidFill>
            <a:srgbClr val="DB93FF"/>
          </a:solidFill>
        </p:spPr>
        <p:txBody>
          <a:bodyPr wrap="square">
            <a:spAutoFit/>
          </a:bodyPr>
          <a:lstStyle/>
          <a:p>
            <a:r>
              <a:rPr lang="en-US" sz="2400" b="1" dirty="0">
                <a:solidFill>
                  <a:schemeClr val="bg1"/>
                </a:solidFill>
              </a:rPr>
              <a:t>2</a:t>
            </a:r>
            <a:r>
              <a:rPr lang="en-US" sz="2400" b="1" dirty="0" smtClean="0">
                <a:solidFill>
                  <a:schemeClr val="bg1"/>
                </a:solidFill>
              </a:rPr>
              <a:t>) User Registration and Login:</a:t>
            </a:r>
            <a:endParaRPr lang="en-US" sz="2400" b="1" dirty="0">
              <a:solidFill>
                <a:schemeClr val="bg1"/>
              </a:solidFill>
            </a:endParaRPr>
          </a:p>
        </p:txBody>
      </p:sp>
      <p:sp>
        <p:nvSpPr>
          <p:cNvPr id="4" name="Rectangle 3"/>
          <p:cNvSpPr/>
          <p:nvPr/>
        </p:nvSpPr>
        <p:spPr>
          <a:xfrm>
            <a:off x="153288" y="735401"/>
            <a:ext cx="6201792" cy="830997"/>
          </a:xfrm>
          <a:prstGeom prst="rect">
            <a:avLst/>
          </a:prstGeom>
          <a:ln>
            <a:solidFill>
              <a:srgbClr val="DB93FF"/>
            </a:solidFill>
          </a:ln>
        </p:spPr>
        <p:txBody>
          <a:bodyPr wrap="square">
            <a:spAutoFit/>
          </a:bodyPr>
          <a:lstStyle/>
          <a:p>
            <a:r>
              <a:rPr lang="en-US" sz="2400" dirty="0" smtClean="0">
                <a:solidFill>
                  <a:srgbClr val="CC66FF"/>
                </a:solidFill>
              </a:rPr>
              <a:t>2.1 </a:t>
            </a:r>
            <a:r>
              <a:rPr lang="en-US" sz="2400" dirty="0">
                <a:solidFill>
                  <a:srgbClr val="CC66FF"/>
                </a:solidFill>
              </a:rPr>
              <a:t>Develop a registration page allowing users to register by making </a:t>
            </a:r>
            <a:r>
              <a:rPr lang="en-US" sz="2400" dirty="0" smtClean="0">
                <a:solidFill>
                  <a:srgbClr val="CC66FF"/>
                </a:solidFill>
              </a:rPr>
              <a:t>payment(monthly </a:t>
            </a:r>
            <a:r>
              <a:rPr lang="en-US" sz="2400" dirty="0">
                <a:solidFill>
                  <a:srgbClr val="CC66FF"/>
                </a:solidFill>
              </a:rPr>
              <a:t>or yearly).</a:t>
            </a:r>
          </a:p>
        </p:txBody>
      </p:sp>
      <p:pic>
        <p:nvPicPr>
          <p:cNvPr id="6" name="Picture 5"/>
          <p:cNvPicPr>
            <a:picLocks noChangeAspect="1"/>
          </p:cNvPicPr>
          <p:nvPr/>
        </p:nvPicPr>
        <p:blipFill>
          <a:blip r:embed="rId2"/>
          <a:stretch>
            <a:fillRect/>
          </a:stretch>
        </p:blipFill>
        <p:spPr>
          <a:xfrm>
            <a:off x="180720" y="1689859"/>
            <a:ext cx="6174360" cy="5003549"/>
          </a:xfrm>
          <a:prstGeom prst="rect">
            <a:avLst/>
          </a:prstGeom>
          <a:ln>
            <a:solidFill>
              <a:srgbClr val="F6819D"/>
            </a:solidFill>
          </a:ln>
        </p:spPr>
      </p:pic>
      <p:sp>
        <p:nvSpPr>
          <p:cNvPr id="7" name="Rectangle 6"/>
          <p:cNvSpPr/>
          <p:nvPr/>
        </p:nvSpPr>
        <p:spPr>
          <a:xfrm>
            <a:off x="6495288" y="735401"/>
            <a:ext cx="5614416" cy="830997"/>
          </a:xfrm>
          <a:prstGeom prst="rect">
            <a:avLst/>
          </a:prstGeom>
          <a:ln>
            <a:solidFill>
              <a:srgbClr val="DB93FF"/>
            </a:solidFill>
          </a:ln>
        </p:spPr>
        <p:txBody>
          <a:bodyPr wrap="square">
            <a:spAutoFit/>
          </a:bodyPr>
          <a:lstStyle/>
          <a:p>
            <a:r>
              <a:rPr lang="en-US" sz="2400" dirty="0" smtClean="0">
                <a:solidFill>
                  <a:srgbClr val="CC66FF"/>
                </a:solidFill>
              </a:rPr>
              <a:t>2.2 Implement </a:t>
            </a:r>
            <a:r>
              <a:rPr lang="en-US" sz="2400" dirty="0">
                <a:solidFill>
                  <a:srgbClr val="CC66FF"/>
                </a:solidFill>
              </a:rPr>
              <a:t>a login system for registered users with a username and password.</a:t>
            </a:r>
          </a:p>
        </p:txBody>
      </p:sp>
      <p:pic>
        <p:nvPicPr>
          <p:cNvPr id="8" name="Picture 7"/>
          <p:cNvPicPr>
            <a:picLocks noChangeAspect="1"/>
          </p:cNvPicPr>
          <p:nvPr/>
        </p:nvPicPr>
        <p:blipFill>
          <a:blip r:embed="rId3"/>
          <a:stretch>
            <a:fillRect/>
          </a:stretch>
        </p:blipFill>
        <p:spPr>
          <a:xfrm>
            <a:off x="6495288" y="1703611"/>
            <a:ext cx="5614416" cy="3837653"/>
          </a:xfrm>
          <a:prstGeom prst="rect">
            <a:avLst/>
          </a:prstGeom>
          <a:ln>
            <a:solidFill>
              <a:srgbClr val="F6819D"/>
            </a:solidFill>
          </a:ln>
        </p:spPr>
      </p:pic>
    </p:spTree>
    <p:extLst>
      <p:ext uri="{BB962C8B-B14F-4D97-AF65-F5344CB8AC3E}">
        <p14:creationId xmlns:p14="http://schemas.microsoft.com/office/powerpoint/2010/main" xmlns="" val="29760955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TotalTime>
  <Words>1604</Words>
  <Application>Microsoft Office PowerPoint</Application>
  <PresentationFormat>Custom</PresentationFormat>
  <Paragraphs>208</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Ahmed</cp:lastModifiedBy>
  <cp:revision>186</cp:revision>
  <dcterms:created xsi:type="dcterms:W3CDTF">2024-02-29T18:39:37Z</dcterms:created>
  <dcterms:modified xsi:type="dcterms:W3CDTF">2024-06-17T18:31:47Z</dcterms:modified>
</cp:coreProperties>
</file>